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68" r:id="rId3"/>
    <p:sldId id="269" r:id="rId4"/>
    <p:sldId id="270" r:id="rId5"/>
    <p:sldId id="271" r:id="rId6"/>
    <p:sldId id="272" r:id="rId7"/>
    <p:sldId id="274" r:id="rId8"/>
    <p:sldId id="273" r:id="rId9"/>
    <p:sldId id="275" r:id="rId10"/>
    <p:sldId id="267" r:id="rId11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83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4341" autoAdjust="0"/>
  </p:normalViewPr>
  <p:slideViewPr>
    <p:cSldViewPr snapToGrid="0" showGuides="1">
      <p:cViewPr varScale="1">
        <p:scale>
          <a:sx n="55" d="100"/>
          <a:sy n="55" d="100"/>
        </p:scale>
        <p:origin x="188" y="44"/>
      </p:cViewPr>
      <p:guideLst>
        <p:guide orient="horz" pos="2183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F23A565-4B85-4505-8F50-30393022CA75}" type="datetimeFigureOut">
              <a:rPr lang="zh-TW" altLang="en-US" smtClean="0"/>
              <a:t>2023/9/2</a:t>
            </a:fld>
            <a:endParaRPr lang="zh-TW" altLang="en-US"/>
          </a:p>
        </p:txBody>
      </p:sp>
      <p:sp>
        <p:nvSpPr>
          <p:cNvPr id="4" name="投影片影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A3507CB-1556-44A1-B471-2EF833ADE11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116527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en-US"/>
              <a:t>若存在一個過程</a:t>
            </a:r>
            <a:r>
              <a:rPr lang="en-US" altLang="zh-TW"/>
              <a:t>theta(t) </a:t>
            </a:r>
            <a:r>
              <a:rPr lang="zh-TW" altLang="en-US"/>
              <a:t>像是</a:t>
            </a:r>
            <a:r>
              <a:rPr lang="en-US" altLang="zh-TW"/>
              <a:t>10.3.16</a:t>
            </a:r>
            <a:r>
              <a:rPr lang="zh-TW" altLang="en-US"/>
              <a:t>， 則 </a:t>
            </a:r>
            <a:r>
              <a:rPr lang="en-US" altLang="zh-TW"/>
              <a:t>(0, T bar] </a:t>
            </a:r>
            <a:r>
              <a:rPr lang="zh-TW" altLang="en-US"/>
              <a:t>中所有期限且由單個</a:t>
            </a:r>
            <a:r>
              <a:rPr lang="en-US" altLang="zh-TW"/>
              <a:t>Brownian motion</a:t>
            </a:r>
            <a:r>
              <a:rPr lang="zh-TW" altLang="en-US"/>
              <a:t>所驅動的零息債券期限結構模型是不會有套利產生的</a:t>
            </a: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A3507CB-1556-44A1-B471-2EF833ADE11A}" type="slidenum">
              <a:rPr lang="zh-TW" altLang="en-US" smtClean="0"/>
              <a:t>2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1323654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A3507CB-1556-44A1-B471-2EF833ADE11A}" type="slidenum">
              <a:rPr lang="zh-TW" altLang="en-US" smtClean="0"/>
              <a:t>5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2120693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A3507CB-1556-44A1-B471-2EF833ADE11A}" type="slidenum">
              <a:rPr lang="zh-TW" altLang="en-US" smtClean="0"/>
              <a:t>6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0410302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A3507CB-1556-44A1-B471-2EF833ADE11A}" type="slidenum">
              <a:rPr lang="zh-TW" altLang="en-US" smtClean="0"/>
              <a:t>7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854985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B3E4643F-420D-4DD8-AAE6-F93A9B71C70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E9BC4992-2A6A-4A9A-A6A7-D773BCD60DD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29BA9411-49D9-47B1-ABD0-153C2CBF14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E0468-ABBA-4484-9670-241841F5719E}" type="datetimeFigureOut">
              <a:rPr lang="zh-TW" altLang="en-US" smtClean="0"/>
              <a:t>2023/9/2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C7451E99-7DBB-4859-9FEC-C0DF4CB819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6CC73505-05E6-4CB7-A8E6-FB05061DDA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AECE-3916-493C-A7D9-3A906B145C5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109387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BF4F2B29-5332-4227-8F28-8770E66046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5587D5AF-7166-4766-9893-CBC6EC713A0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D005A820-C279-4D90-BAEB-3DB273C312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E0468-ABBA-4484-9670-241841F5719E}" type="datetimeFigureOut">
              <a:rPr lang="zh-TW" altLang="en-US" smtClean="0"/>
              <a:t>2023/9/2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FA1C4DC8-8BB1-4E94-9ECE-991C5C813C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CD636B28-4862-435E-AFDE-EE5293CE58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AECE-3916-493C-A7D9-3A906B145C5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893150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DC170DF2-F44F-4245-A579-FA8853F13CE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4C86AB58-9B17-45AD-A693-D7A9FE44B4A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E78E8D61-7805-42CC-B73C-9814499371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E0468-ABBA-4484-9670-241841F5719E}" type="datetimeFigureOut">
              <a:rPr lang="zh-TW" altLang="en-US" smtClean="0"/>
              <a:t>2023/9/2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28B3686A-6BD4-4C7F-8A3D-0967C3AE22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1F01CA4A-D1C5-4EB8-8625-CF1671B4C5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AECE-3916-493C-A7D9-3A906B145C5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808155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116FA73A-0D2E-4948-BF46-FDB2A64312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2C011639-F713-4B36-8366-910A83059F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8A797801-F36D-4C21-9AC1-446C984E30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E0468-ABBA-4484-9670-241841F5719E}" type="datetimeFigureOut">
              <a:rPr lang="zh-TW" altLang="en-US" smtClean="0"/>
              <a:t>2023/9/2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A60D1611-D001-4AE6-AA57-705B38581A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AC4EF3D1-A196-43B8-933C-F409EF2E1A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AECE-3916-493C-A7D9-3A906B145C5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467001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D717984A-A517-49E3-9124-BDCED76D44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6A62E29F-89D6-4169-8065-C4D6671870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C912FAB5-5F95-486C-9B96-F9F1C29BD7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E0468-ABBA-4484-9670-241841F5719E}" type="datetimeFigureOut">
              <a:rPr lang="zh-TW" altLang="en-US" smtClean="0"/>
              <a:t>2023/9/2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419F4EE6-6B22-4276-ACEB-8B8EB34E26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0D566EE8-F516-4D4A-A83A-CDA3285362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AECE-3916-493C-A7D9-3A906B145C5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157382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D59FB4F9-1EF9-44BE-A1AC-91A6D32C70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475C90F9-F359-4A88-92B2-DF3C7E99421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943DB944-E0E1-4005-9BD8-FB13E58C0D4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CB0EFB35-8E77-4930-8A16-DB0EBCCEDF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E0468-ABBA-4484-9670-241841F5719E}" type="datetimeFigureOut">
              <a:rPr lang="zh-TW" altLang="en-US" smtClean="0"/>
              <a:t>2023/9/2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92D3DCAB-EEF4-481E-A7F8-111E2D3D3A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C15E25D1-5D66-42AA-9EFF-808CC2515F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AECE-3916-493C-A7D9-3A906B145C5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008435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0E064CBF-4111-48C5-8A04-861D8BBF09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36930CE8-B430-4F3A-88B9-6BBB7ABAB9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B52E670B-2E87-454C-933C-78A141E339C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444AA0C0-2996-4774-A347-6219055C0E9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43B4E84B-2F89-446D-B968-F901188221B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2F64EF69-178E-46DA-A539-EA1A52BC99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E0468-ABBA-4484-9670-241841F5719E}" type="datetimeFigureOut">
              <a:rPr lang="zh-TW" altLang="en-US" smtClean="0"/>
              <a:t>2023/9/2</a:t>
            </a:fld>
            <a:endParaRPr lang="zh-TW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54342994-8C8A-4655-B6C0-47F0BC75CC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11CF1900-D1E4-4CD1-B785-D0CD865D6A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AECE-3916-493C-A7D9-3A906B145C5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602509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16BC675B-8C6D-43C1-A8CD-7312878E04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C4D21F7E-50EC-47A2-ADFE-608737000D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E0468-ABBA-4484-9670-241841F5719E}" type="datetimeFigureOut">
              <a:rPr lang="zh-TW" altLang="en-US" smtClean="0"/>
              <a:t>2023/9/2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53B846A7-0CD0-4DC3-BCB5-45B3E11CCE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E1DF3878-6272-4247-BEBA-19CC6AE683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AECE-3916-493C-A7D9-3A906B145C5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899679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C5D5C88C-B259-4D4E-823A-5CBE63DA2A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E0468-ABBA-4484-9670-241841F5719E}" type="datetimeFigureOut">
              <a:rPr lang="zh-TW" altLang="en-US" smtClean="0"/>
              <a:t>2023/9/2</a:t>
            </a:fld>
            <a:endParaRPr lang="zh-TW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91DDD210-C6DF-4DC0-B67C-6BAC2859D3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B25CBCE0-C08D-44EE-AD85-96E8013AE8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AECE-3916-493C-A7D9-3A906B145C5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178360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0CD1700-BCB7-45E4-ACB0-FC74DBA0DC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8CA11FFF-3733-4A14-94D4-90CB282E52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476E9E6C-BE04-4B11-9AC1-32CF5749884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C8937A1D-12B3-4D5E-A54A-76E6BE396C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E0468-ABBA-4484-9670-241841F5719E}" type="datetimeFigureOut">
              <a:rPr lang="zh-TW" altLang="en-US" smtClean="0"/>
              <a:t>2023/9/2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BB56D078-E7A8-4C07-B439-DBD17470B8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7953271D-29A3-4898-A469-A0E1AFBDB8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AECE-3916-493C-A7D9-3A906B145C5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506522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A31C271D-7A93-4230-8714-35F6AD8545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1BB40022-E5CC-4E7A-AE1E-D3C8F80BF9E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A7927515-35AA-4D14-982E-202E86991F0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699BBFC5-796B-4B44-9D59-7F185B05C1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E0468-ABBA-4484-9670-241841F5719E}" type="datetimeFigureOut">
              <a:rPr lang="zh-TW" altLang="en-US" smtClean="0"/>
              <a:t>2023/9/2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FD21687E-3B02-4C7C-924F-6368189BDE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DB5E3CDF-9430-40DB-9BD9-F10F365110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AECE-3916-493C-A7D9-3A906B145C5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766310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1CB472E8-9A96-499C-B662-7054F4FDF7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8338432F-0A6C-45E9-9F09-B9C83984C38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38D8CC7F-C9CF-4479-86AC-8922914B009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DE0468-ABBA-4484-9670-241841F5719E}" type="datetimeFigureOut">
              <a:rPr lang="zh-TW" altLang="en-US" smtClean="0"/>
              <a:t>2023/9/2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CE8EE72A-C31B-4916-880D-E7EBF78334D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BFF76D2E-A56A-4F23-BED6-7ED61FA82C5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AECE-3916-493C-A7D9-3A906B145C5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52852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png"/><Relationship Id="rId5" Type="http://schemas.openxmlformats.org/officeDocument/2006/relationships/image" Target="../media/image2.png"/><Relationship Id="rId4" Type="http://schemas.openxmlformats.org/officeDocument/2006/relationships/image" Target="../media/image1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png"/><Relationship Id="rId5" Type="http://schemas.openxmlformats.org/officeDocument/2006/relationships/image" Target="../media/image13.png"/><Relationship Id="rId4" Type="http://schemas.openxmlformats.org/officeDocument/2006/relationships/image" Target="../media/image7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5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1.png"/><Relationship Id="rId5" Type="http://schemas.openxmlformats.org/officeDocument/2006/relationships/image" Target="../media/image20.png"/><Relationship Id="rId4" Type="http://schemas.openxmlformats.org/officeDocument/2006/relationships/image" Target="../media/image1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E7A9303-0BE8-444D-A7FC-4611EB95C5E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" y="2563210"/>
            <a:ext cx="12191999" cy="1731579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en-US" altLang="zh-TW" sz="3600" b="1"/>
              <a:t>Theorem 10.3.1 </a:t>
            </a:r>
            <a:r>
              <a:rPr lang="en-US" altLang="zh-TW" sz="3600"/>
              <a:t>Heath-Jarrow-Morton no-arbitrage condition</a:t>
            </a:r>
            <a:br>
              <a:rPr lang="en-US" altLang="zh-TW" sz="4000"/>
            </a:br>
            <a:r>
              <a:rPr lang="en-US" altLang="zh-TW" sz="3600" b="1"/>
              <a:t>10.3.4</a:t>
            </a:r>
            <a:r>
              <a:rPr lang="en-US" altLang="zh-TW" sz="3600"/>
              <a:t> HJM Under Risk-Neutral Measure</a:t>
            </a:r>
            <a:endParaRPr lang="zh-TW" altLang="en-US" sz="4000"/>
          </a:p>
        </p:txBody>
      </p:sp>
      <p:sp>
        <p:nvSpPr>
          <p:cNvPr id="4" name="副標題 2">
            <a:extLst>
              <a:ext uri="{FF2B5EF4-FFF2-40B4-BE49-F238E27FC236}">
                <a16:creationId xmlns:a16="http://schemas.microsoft.com/office/drawing/2014/main" id="{5E226005-D140-4588-879D-A4E83EDB496C}"/>
              </a:ext>
            </a:extLst>
          </p:cNvPr>
          <p:cNvSpPr txBox="1">
            <a:spLocks/>
          </p:cNvSpPr>
          <p:nvPr/>
        </p:nvSpPr>
        <p:spPr>
          <a:xfrm>
            <a:off x="0" y="6275895"/>
            <a:ext cx="3613608" cy="582105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zh-TW" altLang="en-US" sz="1600" b="1"/>
              <a:t>報告人</a:t>
            </a:r>
            <a:r>
              <a:rPr lang="en-US" altLang="zh-TW" sz="1600" b="1"/>
              <a:t>:</a:t>
            </a:r>
            <a:r>
              <a:rPr lang="zh-TW" altLang="en-US" sz="1600" b="1"/>
              <a:t> 汪文豪 </a:t>
            </a:r>
            <a:endParaRPr lang="en-US" altLang="zh-TW" sz="1600" b="1"/>
          </a:p>
          <a:p>
            <a:pPr algn="l"/>
            <a:r>
              <a:rPr lang="zh-TW" altLang="en-US" sz="1600" b="1"/>
              <a:t>報告日期</a:t>
            </a:r>
            <a:r>
              <a:rPr lang="en-US" altLang="zh-TW" sz="1600" b="1"/>
              <a:t>:</a:t>
            </a:r>
            <a:r>
              <a:rPr lang="zh-TW" altLang="en-US" sz="1600" b="1"/>
              <a:t> </a:t>
            </a:r>
            <a:r>
              <a:rPr lang="en-US" altLang="zh-TW" sz="1600" b="1"/>
              <a:t>2023.09.05</a:t>
            </a:r>
          </a:p>
        </p:txBody>
      </p:sp>
    </p:spTree>
    <p:extLst>
      <p:ext uri="{BB962C8B-B14F-4D97-AF65-F5344CB8AC3E}">
        <p14:creationId xmlns:p14="http://schemas.microsoft.com/office/powerpoint/2010/main" val="105018022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E7A9303-0BE8-444D-A7FC-4611EB95C5E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" y="2997185"/>
            <a:ext cx="12191999" cy="863629"/>
          </a:xfrm>
        </p:spPr>
        <p:txBody>
          <a:bodyPr>
            <a:normAutofit fontScale="90000"/>
          </a:bodyPr>
          <a:lstStyle/>
          <a:p>
            <a:pPr>
              <a:lnSpc>
                <a:spcPct val="150000"/>
              </a:lnSpc>
            </a:pPr>
            <a:r>
              <a:rPr lang="en-US" altLang="zh-TW" sz="5400"/>
              <a:t>Thanks for listening</a:t>
            </a:r>
            <a:endParaRPr lang="zh-TW" altLang="en-US" sz="5400"/>
          </a:p>
        </p:txBody>
      </p:sp>
    </p:spTree>
    <p:extLst>
      <p:ext uri="{BB962C8B-B14F-4D97-AF65-F5344CB8AC3E}">
        <p14:creationId xmlns:p14="http://schemas.microsoft.com/office/powerpoint/2010/main" val="33802911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DCD49B0-9AD4-4220-AD2C-9604934EB3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TW" sz="3600"/>
              <a:t>Theorem 10.3.1 (HJM no-arbitrage condition)</a:t>
            </a:r>
            <a:endParaRPr lang="zh-TW" altLang="en-US" sz="360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內容版面配置區 2">
                <a:extLst>
                  <a:ext uri="{FF2B5EF4-FFF2-40B4-BE49-F238E27FC236}">
                    <a16:creationId xmlns:a16="http://schemas.microsoft.com/office/drawing/2014/main" id="{0EA628E1-2B03-4188-B490-C04EE6E41228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199" y="1825625"/>
                <a:ext cx="11353801" cy="4351338"/>
              </a:xfrm>
            </p:spPr>
            <p:txBody>
              <a:bodyPr>
                <a:normAutofit/>
              </a:bodyPr>
              <a:lstStyle/>
              <a:p>
                <a:pPr marL="0" indent="0">
                  <a:lnSpc>
                    <a:spcPct val="150000"/>
                  </a:lnSpc>
                  <a:buNone/>
                </a:pPr>
                <a:r>
                  <a:rPr lang="en-US" altLang="zh-TW" sz="2400" i="1"/>
                  <a:t>A term-structure model for zero-coupon bond prices of all maturities in (0,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n-US" altLang="zh-TW" sz="2400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  <m:t>𝑇</m:t>
                        </m:r>
                      </m:e>
                    </m:acc>
                  </m:oMath>
                </a14:m>
                <a:r>
                  <a:rPr lang="en-US" altLang="zh-TW" sz="2400" i="1"/>
                  <a:t>] and driven by a single Brownian motion does not admit arbitrage if there exists a process </a:t>
                </a:r>
                <a14:m>
                  <m:oMath xmlns:m="http://schemas.openxmlformats.org/officeDocument/2006/math">
                    <m:r>
                      <a:rPr lang="zh-TW" altLang="en-US" sz="2400" i="1" smtClean="0">
                        <a:latin typeface="Cambria Math" panose="02040503050406030204" pitchFamily="18" charset="0"/>
                      </a:rPr>
                      <m:t>𝜃</m:t>
                    </m:r>
                    <m:r>
                      <a:rPr lang="en-US" altLang="zh-TW" sz="2400" b="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altLang="zh-TW" sz="2400" b="0" i="1" smtClean="0">
                        <a:latin typeface="Cambria Math" panose="02040503050406030204" pitchFamily="18" charset="0"/>
                      </a:rPr>
                      <m:t>𝑡</m:t>
                    </m:r>
                    <m:r>
                      <a:rPr lang="en-US" altLang="zh-TW" sz="2400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zh-TW" altLang="en-US" sz="2400" i="1"/>
                  <a:t> </a:t>
                </a:r>
                <a:r>
                  <a:rPr lang="en-US" altLang="zh-TW" sz="2400" i="1"/>
                  <a:t>such that (10.3.16) holds for all </a:t>
                </a:r>
                <a14:m>
                  <m:oMath xmlns:m="http://schemas.openxmlformats.org/officeDocument/2006/math">
                    <m:r>
                      <a:rPr lang="en-US" altLang="zh-TW" sz="2400" b="0" i="1" smtClean="0">
                        <a:latin typeface="Cambria Math" panose="02040503050406030204" pitchFamily="18" charset="0"/>
                      </a:rPr>
                      <m:t>0≤</m:t>
                    </m:r>
                    <m:r>
                      <a:rPr lang="en-US" altLang="zh-TW" sz="2400" b="0" i="1" smtClean="0">
                        <a:latin typeface="Cambria Math" panose="02040503050406030204" pitchFamily="18" charset="0"/>
                      </a:rPr>
                      <m:t>𝑡</m:t>
                    </m:r>
                    <m:r>
                      <a:rPr lang="en-US" altLang="zh-TW" sz="2400" b="0" i="1" smtClean="0">
                        <a:latin typeface="Cambria Math" panose="02040503050406030204" pitchFamily="18" charset="0"/>
                      </a:rPr>
                      <m:t>≤</m:t>
                    </m:r>
                    <m:r>
                      <a:rPr lang="en-US" altLang="zh-TW" sz="2400" b="0" i="1" smtClean="0">
                        <a:latin typeface="Cambria Math" panose="02040503050406030204" pitchFamily="18" charset="0"/>
                      </a:rPr>
                      <m:t>𝑇</m:t>
                    </m:r>
                    <m:r>
                      <a:rPr lang="en-US" altLang="zh-TW" sz="2400" b="0" i="1" smtClean="0">
                        <a:latin typeface="Cambria Math" panose="02040503050406030204" pitchFamily="18" charset="0"/>
                      </a:rPr>
                      <m:t>≤</m:t>
                    </m:r>
                    <m:acc>
                      <m:accPr>
                        <m:chr m:val="̅"/>
                        <m:ctrlP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  <m:t>𝑇</m:t>
                        </m:r>
                      </m:e>
                    </m:acc>
                    <m:r>
                      <a:rPr lang="en-US" altLang="zh-TW" sz="2400" b="0" i="1" smtClean="0">
                        <a:latin typeface="Cambria Math" panose="02040503050406030204" pitchFamily="18" charset="0"/>
                      </a:rPr>
                      <m:t>.</m:t>
                    </m:r>
                  </m:oMath>
                </a14:m>
                <a:r>
                  <a:rPr lang="zh-TW" altLang="en-US" sz="2400" i="1"/>
                  <a:t> </a:t>
                </a:r>
                <a:br>
                  <a:rPr lang="en-US" altLang="zh-TW" sz="2400" i="1"/>
                </a:br>
                <a:r>
                  <a:rPr lang="en-US" altLang="zh-TW" sz="2400" i="1"/>
                  <a:t>Here </a:t>
                </a:r>
                <a14:m>
                  <m:oMath xmlns:m="http://schemas.openxmlformats.org/officeDocument/2006/math">
                    <m:r>
                      <a:rPr lang="zh-TW" altLang="en-US" sz="2400" i="1" smtClean="0">
                        <a:latin typeface="Cambria Math" panose="02040503050406030204" pitchFamily="18" charset="0"/>
                      </a:rPr>
                      <m:t>𝛼</m:t>
                    </m:r>
                    <m:r>
                      <a:rPr lang="en-US" altLang="zh-TW" sz="2400" b="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altLang="zh-TW" sz="2400" b="0" i="1" smtClean="0">
                        <a:latin typeface="Cambria Math" panose="02040503050406030204" pitchFamily="18" charset="0"/>
                      </a:rPr>
                      <m:t>𝑡</m:t>
                    </m:r>
                    <m:r>
                      <a:rPr lang="en-US" altLang="zh-TW" sz="2400" b="0" i="1" smtClean="0">
                        <a:latin typeface="Cambria Math" panose="02040503050406030204" pitchFamily="18" charset="0"/>
                      </a:rPr>
                      <m:t>, </m:t>
                    </m:r>
                    <m:r>
                      <a:rPr lang="en-US" altLang="zh-TW" sz="2400" b="0" i="1" smtClean="0">
                        <a:latin typeface="Cambria Math" panose="02040503050406030204" pitchFamily="18" charset="0"/>
                      </a:rPr>
                      <m:t>𝑇</m:t>
                    </m:r>
                    <m:r>
                      <a:rPr lang="en-US" altLang="zh-TW" sz="2400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zh-TW" altLang="en-US" sz="2400" i="1"/>
                  <a:t> </a:t>
                </a:r>
                <a:r>
                  <a:rPr lang="en-US" altLang="zh-TW" sz="2400" i="1"/>
                  <a:t>and </a:t>
                </a:r>
                <a14:m>
                  <m:oMath xmlns:m="http://schemas.openxmlformats.org/officeDocument/2006/math">
                    <m:r>
                      <a:rPr lang="zh-TW" altLang="en-US" sz="2400" i="1" smtClean="0">
                        <a:latin typeface="Cambria Math" panose="02040503050406030204" pitchFamily="18" charset="0"/>
                      </a:rPr>
                      <m:t>𝜎</m:t>
                    </m:r>
                    <m:r>
                      <a:rPr lang="en-US" altLang="zh-TW" sz="2400" b="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altLang="zh-TW" sz="2400" b="0" i="1" smtClean="0">
                        <a:latin typeface="Cambria Math" panose="02040503050406030204" pitchFamily="18" charset="0"/>
                      </a:rPr>
                      <m:t>𝑡</m:t>
                    </m:r>
                    <m:r>
                      <a:rPr lang="en-US" altLang="zh-TW" sz="2400" b="0" i="1" smtClean="0">
                        <a:latin typeface="Cambria Math" panose="02040503050406030204" pitchFamily="18" charset="0"/>
                      </a:rPr>
                      <m:t>, </m:t>
                    </m:r>
                    <m:r>
                      <a:rPr lang="en-US" altLang="zh-TW" sz="2400" b="0" i="1" smtClean="0">
                        <a:latin typeface="Cambria Math" panose="02040503050406030204" pitchFamily="18" charset="0"/>
                      </a:rPr>
                      <m:t>𝑇</m:t>
                    </m:r>
                    <m:r>
                      <a:rPr lang="en-US" altLang="zh-TW" sz="2400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zh-TW" altLang="en-US" sz="2400" i="1"/>
                  <a:t> </a:t>
                </a:r>
                <a:r>
                  <a:rPr lang="en-US" altLang="zh-TW" sz="2400" i="1"/>
                  <a:t>are the drift and diffusion, respectively, of the forward rate (i.e., the processes satisfying (10.3.6)),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zh-TW" altLang="en-US" sz="2400" i="1" smtClean="0">
                            <a:latin typeface="Cambria Math" panose="02040503050406030204" pitchFamily="18" charset="0"/>
                          </a:rPr>
                          <m:t>𝜎</m:t>
                        </m:r>
                      </m:e>
                      <m:sup>
                        <m: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  <m:t>∗</m:t>
                        </m:r>
                      </m:sup>
                    </m:sSup>
                    <m:d>
                      <m:dPr>
                        <m:ctrlP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  <m: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  <m:t>𝑇</m:t>
                        </m:r>
                      </m:e>
                    </m:d>
                    <m:r>
                      <a:rPr lang="en-US" altLang="zh-TW" sz="2400" b="0" i="1" smtClean="0">
                        <a:latin typeface="Cambria Math" panose="02040503050406030204" pitchFamily="18" charset="0"/>
                      </a:rPr>
                      <m:t>=</m:t>
                    </m:r>
                    <m:nary>
                      <m:naryPr>
                        <m:ctrlP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sub>
                      <m:sup>
                        <m: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  <m:t>𝑇</m:t>
                        </m:r>
                      </m:sup>
                      <m:e>
                        <m:r>
                          <a:rPr lang="zh-TW" altLang="en-US" sz="2400" b="0" i="1" smtClean="0">
                            <a:latin typeface="Cambria Math" panose="02040503050406030204" pitchFamily="18" charset="0"/>
                          </a:rPr>
                          <m:t>𝜎</m:t>
                        </m:r>
                        <m:d>
                          <m:dPr>
                            <m:ctrlPr>
                              <a:rPr lang="en-US" altLang="zh-TW" sz="2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altLang="zh-TW" sz="2400" b="0" i="1" smtClean="0">
                                <a:latin typeface="Cambria Math" panose="02040503050406030204" pitchFamily="18" charset="0"/>
                              </a:rPr>
                              <m:t>𝑡</m:t>
                            </m:r>
                            <m:r>
                              <a:rPr lang="en-US" altLang="zh-TW" sz="2400" b="0" i="1" smtClean="0">
                                <a:latin typeface="Cambria Math" panose="02040503050406030204" pitchFamily="18" charset="0"/>
                              </a:rPr>
                              <m:t>,</m:t>
                            </m:r>
                            <m:r>
                              <a:rPr lang="en-US" altLang="zh-TW" sz="2400" b="0" i="1" smtClean="0">
                                <a:latin typeface="Cambria Math" panose="02040503050406030204" pitchFamily="18" charset="0"/>
                              </a:rPr>
                              <m:t>𝑣</m:t>
                            </m:r>
                          </m:e>
                        </m:d>
                        <m: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  <m:t>𝑑𝑣</m:t>
                        </m:r>
                      </m:e>
                    </m:nary>
                  </m:oMath>
                </a14:m>
                <a:r>
                  <a:rPr lang="en-US" altLang="zh-TW" sz="2400" i="1"/>
                  <a:t>, and </a:t>
                </a:r>
                <a14:m>
                  <m:oMath xmlns:m="http://schemas.openxmlformats.org/officeDocument/2006/math">
                    <m:r>
                      <a:rPr lang="zh-TW" altLang="en-US" sz="2400" i="1">
                        <a:latin typeface="Cambria Math" panose="02040503050406030204" pitchFamily="18" charset="0"/>
                      </a:rPr>
                      <m:t>𝜃</m:t>
                    </m:r>
                    <m:r>
                      <a:rPr lang="en-US" altLang="zh-TW" sz="2400" i="1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altLang="zh-TW" sz="2400" i="1">
                        <a:latin typeface="Cambria Math" panose="02040503050406030204" pitchFamily="18" charset="0"/>
                      </a:rPr>
                      <m:t>𝑡</m:t>
                    </m:r>
                    <m:r>
                      <a:rPr lang="en-US" altLang="zh-TW" sz="2400" i="1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altLang="zh-TW" sz="2400" i="1"/>
                  <a:t> is the market price of risk</a:t>
                </a:r>
                <a:r>
                  <a:rPr lang="zh-TW" altLang="en-US" sz="2400" i="1"/>
                  <a:t> </a:t>
                </a:r>
              </a:p>
            </p:txBody>
          </p:sp>
        </mc:Choice>
        <mc:Fallback>
          <p:sp>
            <p:nvSpPr>
              <p:cNvPr id="3" name="內容版面配置區 2">
                <a:extLst>
                  <a:ext uri="{FF2B5EF4-FFF2-40B4-BE49-F238E27FC236}">
                    <a16:creationId xmlns:a16="http://schemas.microsoft.com/office/drawing/2014/main" id="{0EA628E1-2B03-4188-B490-C04EE6E41228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199" y="1825625"/>
                <a:ext cx="11353801" cy="4351338"/>
              </a:xfrm>
              <a:blipFill>
                <a:blip r:embed="rId3"/>
                <a:stretch>
                  <a:fillRect l="-805" r="-1342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圖片 4">
            <a:extLst>
              <a:ext uri="{FF2B5EF4-FFF2-40B4-BE49-F238E27FC236}">
                <a16:creationId xmlns:a16="http://schemas.microsoft.com/office/drawing/2014/main" id="{2153944D-6266-4515-BC98-EB02D590AA0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352188" y="5414924"/>
            <a:ext cx="5315223" cy="495325"/>
          </a:xfrm>
          <a:prstGeom prst="rect">
            <a:avLst/>
          </a:prstGeom>
        </p:spPr>
      </p:pic>
      <p:pic>
        <p:nvPicPr>
          <p:cNvPr id="7" name="圖片 6">
            <a:extLst>
              <a:ext uri="{FF2B5EF4-FFF2-40B4-BE49-F238E27FC236}">
                <a16:creationId xmlns:a16="http://schemas.microsoft.com/office/drawing/2014/main" id="{4E2184CD-10FC-4D3D-A458-5D7DC93255A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450441" y="6045186"/>
            <a:ext cx="6216970" cy="5334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9636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0A971338-E1D3-4976-B201-4B54ABEE53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/>
              <a:t>Proof</a:t>
            </a:r>
            <a:endParaRPr lang="zh-TW" altLang="en-US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內容版面配置區 2">
                <a:extLst>
                  <a:ext uri="{FF2B5EF4-FFF2-40B4-BE49-F238E27FC236}">
                    <a16:creationId xmlns:a16="http://schemas.microsoft.com/office/drawing/2014/main" id="{CB2D4C6F-AF05-423D-8CE7-1A0BAC9E0940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altLang="zh-TW" sz="2000"/>
                  <a:t>If </a:t>
                </a:r>
                <a14:m>
                  <m:oMath xmlns:m="http://schemas.openxmlformats.org/officeDocument/2006/math">
                    <m:r>
                      <a:rPr lang="zh-TW" altLang="en-US" sz="2000" i="1">
                        <a:latin typeface="Cambria Math" panose="02040503050406030204" pitchFamily="18" charset="0"/>
                      </a:rPr>
                      <m:t>𝜃</m:t>
                    </m:r>
                    <m:d>
                      <m:dPr>
                        <m:ctrlPr>
                          <a:rPr lang="en-US" altLang="zh-TW" sz="20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zh-TW" sz="2000" i="1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</m:d>
                  </m:oMath>
                </a14:m>
                <a:r>
                  <a:rPr lang="zh-TW" altLang="en-US" sz="2000"/>
                  <a:t> </a:t>
                </a:r>
                <a:r>
                  <a:rPr lang="en-US" altLang="zh-TW" sz="2000"/>
                  <a:t>solves (10.3.16) then it also satisfies (10.3.15)</a:t>
                </a:r>
              </a:p>
              <a:p>
                <a:r>
                  <a:rPr lang="en-US" altLang="zh-TW" sz="2000"/>
                  <a:t>Suppose </a:t>
                </a:r>
                <a14:m>
                  <m:oMath xmlns:m="http://schemas.openxmlformats.org/officeDocument/2006/math">
                    <m:r>
                      <a:rPr lang="zh-TW" altLang="en-US" sz="2000" i="1" smtClean="0">
                        <a:latin typeface="Cambria Math" panose="02040503050406030204" pitchFamily="18" charset="0"/>
                      </a:rPr>
                      <m:t>𝜃</m:t>
                    </m:r>
                    <m:d>
                      <m:dPr>
                        <m:ctrlPr>
                          <a:rPr lang="en-US" altLang="zh-TW" sz="20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zh-TW" sz="2000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</m:d>
                  </m:oMath>
                </a14:m>
                <a:r>
                  <a:rPr lang="zh-TW" altLang="en-US" sz="2000"/>
                  <a:t> </a:t>
                </a:r>
                <a:r>
                  <a:rPr lang="en-US" altLang="zh-TW" sz="2000"/>
                  <a:t>solves (10.3.16)</a:t>
                </a:r>
              </a:p>
              <a:p>
                <a:r>
                  <a:rPr lang="en-US" altLang="zh-TW" sz="2000"/>
                  <a:t>Rewrite the equation 10.3.16, replacing T by v</a:t>
                </a:r>
              </a:p>
              <a:p>
                <a:pPr lvl="1"/>
                <a14:m>
                  <m:oMath xmlns:m="http://schemas.openxmlformats.org/officeDocument/2006/math">
                    <m:r>
                      <a:rPr lang="zh-TW" altLang="en-US" sz="1800" i="1">
                        <a:latin typeface="Cambria Math" panose="02040503050406030204" pitchFamily="18" charset="0"/>
                      </a:rPr>
                      <m:t>𝛼</m:t>
                    </m:r>
                    <m:d>
                      <m:dPr>
                        <m:ctrlPr>
                          <a:rPr lang="en-US" altLang="zh-TW" sz="18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zh-TW" sz="1800" i="1">
                            <a:latin typeface="Cambria Math" panose="02040503050406030204" pitchFamily="18" charset="0"/>
                          </a:rPr>
                          <m:t>𝑡</m:t>
                        </m:r>
                        <m:r>
                          <a:rPr lang="en-US" altLang="zh-TW" sz="1800" i="1">
                            <a:latin typeface="Cambria Math" panose="02040503050406030204" pitchFamily="18" charset="0"/>
                          </a:rPr>
                          <m:t>, </m:t>
                        </m:r>
                        <m:r>
                          <a:rPr lang="en-US" altLang="zh-TW" sz="1800" b="0" i="1" smtClean="0">
                            <a:latin typeface="Cambria Math" panose="02040503050406030204" pitchFamily="18" charset="0"/>
                          </a:rPr>
                          <m:t>𝑣</m:t>
                        </m:r>
                      </m:e>
                    </m:d>
                    <m:r>
                      <a:rPr lang="en-US" altLang="zh-TW" sz="18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zh-TW" altLang="en-US" sz="1800" i="1">
                        <a:latin typeface="Cambria Math" panose="02040503050406030204" pitchFamily="18" charset="0"/>
                      </a:rPr>
                      <m:t>𝜎</m:t>
                    </m:r>
                    <m:d>
                      <m:dPr>
                        <m:ctrlPr>
                          <a:rPr lang="en-US" altLang="zh-TW" sz="18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zh-TW" sz="1800" i="1">
                            <a:latin typeface="Cambria Math" panose="02040503050406030204" pitchFamily="18" charset="0"/>
                          </a:rPr>
                          <m:t>𝑡</m:t>
                        </m:r>
                        <m:r>
                          <a:rPr lang="en-US" altLang="zh-TW" sz="1800" i="1">
                            <a:latin typeface="Cambria Math" panose="02040503050406030204" pitchFamily="18" charset="0"/>
                          </a:rPr>
                          <m:t>, </m:t>
                        </m:r>
                        <m:r>
                          <a:rPr lang="en-US" altLang="zh-TW" sz="1800" b="0" i="1" smtClean="0">
                            <a:latin typeface="Cambria Math" panose="02040503050406030204" pitchFamily="18" charset="0"/>
                          </a:rPr>
                          <m:t>𝑣</m:t>
                        </m:r>
                      </m:e>
                    </m:d>
                    <m:r>
                      <a:rPr lang="en-US" altLang="zh-TW" sz="1800" b="0" i="1" smtClean="0">
                        <a:latin typeface="Cambria Math" panose="02040503050406030204" pitchFamily="18" charset="0"/>
                      </a:rPr>
                      <m:t>[</m:t>
                    </m:r>
                    <m:sSup>
                      <m:sSupPr>
                        <m:ctrlPr>
                          <a:rPr lang="en-US" altLang="zh-TW" sz="18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zh-TW" altLang="en-US" sz="1800" i="1">
                            <a:latin typeface="Cambria Math" panose="02040503050406030204" pitchFamily="18" charset="0"/>
                          </a:rPr>
                          <m:t>𝜎</m:t>
                        </m:r>
                      </m:e>
                      <m:sup>
                        <m:r>
                          <a:rPr lang="en-US" altLang="zh-TW" sz="1800" b="0" i="1" smtClean="0">
                            <a:latin typeface="Cambria Math" panose="02040503050406030204" pitchFamily="18" charset="0"/>
                          </a:rPr>
                          <m:t>∗</m:t>
                        </m:r>
                      </m:sup>
                    </m:sSup>
                    <m:d>
                      <m:dPr>
                        <m:ctrlPr>
                          <a:rPr lang="en-US" altLang="zh-TW" sz="18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zh-TW" sz="1800" i="1">
                            <a:latin typeface="Cambria Math" panose="02040503050406030204" pitchFamily="18" charset="0"/>
                          </a:rPr>
                          <m:t>𝑡</m:t>
                        </m:r>
                        <m:r>
                          <a:rPr lang="en-US" altLang="zh-TW" sz="1800" i="1">
                            <a:latin typeface="Cambria Math" panose="02040503050406030204" pitchFamily="18" charset="0"/>
                          </a:rPr>
                          <m:t>, </m:t>
                        </m:r>
                        <m:r>
                          <a:rPr lang="en-US" altLang="zh-TW" sz="1800" b="0" i="1" smtClean="0">
                            <a:latin typeface="Cambria Math" panose="02040503050406030204" pitchFamily="18" charset="0"/>
                          </a:rPr>
                          <m:t>𝑣</m:t>
                        </m:r>
                      </m:e>
                    </m:d>
                    <m:r>
                      <a:rPr lang="en-US" altLang="zh-TW" sz="1800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zh-TW" altLang="en-US" sz="1800" i="1">
                        <a:latin typeface="Cambria Math" panose="02040503050406030204" pitchFamily="18" charset="0"/>
                      </a:rPr>
                      <m:t>𝜃</m:t>
                    </m:r>
                    <m:r>
                      <a:rPr lang="en-US" altLang="zh-TW" sz="1800" i="1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altLang="zh-TW" sz="1800" i="1">
                        <a:latin typeface="Cambria Math" panose="02040503050406030204" pitchFamily="18" charset="0"/>
                      </a:rPr>
                      <m:t>𝑡</m:t>
                    </m:r>
                    <m:r>
                      <a:rPr lang="en-US" altLang="zh-TW" sz="1800" i="1">
                        <a:latin typeface="Cambria Math" panose="02040503050406030204" pitchFamily="18" charset="0"/>
                      </a:rPr>
                      <m:t>)]</m:t>
                    </m:r>
                  </m:oMath>
                </a14:m>
                <a:endParaRPr lang="en-US" altLang="zh-TW" sz="1800"/>
              </a:p>
              <a:p>
                <a:r>
                  <a:rPr lang="en-US" altLang="zh-TW" sz="2000"/>
                  <a:t>Integrating with respect to v from v = t to v = T</a:t>
                </a:r>
              </a:p>
              <a:p>
                <a:pPr lvl="1"/>
                <a14:m>
                  <m:oMath xmlns:m="http://schemas.openxmlformats.org/officeDocument/2006/math">
                    <m:r>
                      <a:rPr lang="zh-TW" altLang="en-US" sz="1800" i="1">
                        <a:latin typeface="Cambria Math" panose="02040503050406030204" pitchFamily="18" charset="0"/>
                      </a:rPr>
                      <m:t>𝛼</m:t>
                    </m:r>
                    <m:d>
                      <m:dPr>
                        <m:ctrlPr>
                          <a:rPr lang="en-US" altLang="zh-TW" sz="18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zh-TW" sz="1800" i="1">
                            <a:latin typeface="Cambria Math" panose="02040503050406030204" pitchFamily="18" charset="0"/>
                          </a:rPr>
                          <m:t>𝑡</m:t>
                        </m:r>
                        <m:r>
                          <a:rPr lang="en-US" altLang="zh-TW" sz="1800" i="1">
                            <a:latin typeface="Cambria Math" panose="02040503050406030204" pitchFamily="18" charset="0"/>
                          </a:rPr>
                          <m:t>, </m:t>
                        </m:r>
                        <m:r>
                          <a:rPr lang="en-US" altLang="zh-TW" sz="1800" i="1">
                            <a:latin typeface="Cambria Math" panose="02040503050406030204" pitchFamily="18" charset="0"/>
                          </a:rPr>
                          <m:t>𝑣</m:t>
                        </m:r>
                      </m:e>
                    </m:d>
                    <m:r>
                      <a:rPr lang="en-US" altLang="zh-TW" sz="1800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zh-TW" altLang="en-US" sz="1800" i="1">
                        <a:latin typeface="Cambria Math" panose="02040503050406030204" pitchFamily="18" charset="0"/>
                      </a:rPr>
                      <m:t>𝜎</m:t>
                    </m:r>
                    <m:d>
                      <m:dPr>
                        <m:ctrlPr>
                          <a:rPr lang="en-US" altLang="zh-TW" sz="18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zh-TW" sz="1800" i="1">
                            <a:latin typeface="Cambria Math" panose="02040503050406030204" pitchFamily="18" charset="0"/>
                          </a:rPr>
                          <m:t>𝑡</m:t>
                        </m:r>
                        <m:r>
                          <a:rPr lang="en-US" altLang="zh-TW" sz="1800" i="1">
                            <a:latin typeface="Cambria Math" panose="02040503050406030204" pitchFamily="18" charset="0"/>
                          </a:rPr>
                          <m:t>, </m:t>
                        </m:r>
                        <m:r>
                          <a:rPr lang="en-US" altLang="zh-TW" sz="1800" i="1">
                            <a:latin typeface="Cambria Math" panose="02040503050406030204" pitchFamily="18" charset="0"/>
                          </a:rPr>
                          <m:t>𝑣</m:t>
                        </m:r>
                      </m:e>
                    </m:d>
                    <m:sSup>
                      <m:sSupPr>
                        <m:ctrlPr>
                          <a:rPr lang="en-US" altLang="zh-TW" sz="18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zh-TW" altLang="en-US" sz="1800" i="1">
                            <a:latin typeface="Cambria Math" panose="02040503050406030204" pitchFamily="18" charset="0"/>
                          </a:rPr>
                          <m:t>𝜎</m:t>
                        </m:r>
                      </m:e>
                      <m:sup>
                        <m:r>
                          <a:rPr lang="en-US" altLang="zh-TW" sz="1800" i="1">
                            <a:latin typeface="Cambria Math" panose="02040503050406030204" pitchFamily="18" charset="0"/>
                          </a:rPr>
                          <m:t>∗</m:t>
                        </m:r>
                      </m:sup>
                    </m:sSup>
                    <m:d>
                      <m:dPr>
                        <m:ctrlPr>
                          <a:rPr lang="en-US" altLang="zh-TW" sz="18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zh-TW" sz="1800" i="1">
                            <a:latin typeface="Cambria Math" panose="02040503050406030204" pitchFamily="18" charset="0"/>
                          </a:rPr>
                          <m:t>𝑡</m:t>
                        </m:r>
                        <m:r>
                          <a:rPr lang="en-US" altLang="zh-TW" sz="1800" i="1">
                            <a:latin typeface="Cambria Math" panose="02040503050406030204" pitchFamily="18" charset="0"/>
                          </a:rPr>
                          <m:t>, </m:t>
                        </m:r>
                        <m:r>
                          <a:rPr lang="en-US" altLang="zh-TW" sz="1800" i="1">
                            <a:latin typeface="Cambria Math" panose="02040503050406030204" pitchFamily="18" charset="0"/>
                          </a:rPr>
                          <m:t>𝑣</m:t>
                        </m:r>
                      </m:e>
                    </m:d>
                    <m:r>
                      <a:rPr lang="en-US" altLang="zh-TW" sz="1800" i="1">
                        <a:latin typeface="Cambria Math" panose="02040503050406030204" pitchFamily="18" charset="0"/>
                      </a:rPr>
                      <m:t>+</m:t>
                    </m:r>
                    <m:r>
                      <a:rPr lang="zh-TW" altLang="en-US" sz="1800" i="1">
                        <a:latin typeface="Cambria Math" panose="02040503050406030204" pitchFamily="18" charset="0"/>
                      </a:rPr>
                      <m:t>𝜎</m:t>
                    </m:r>
                    <m:d>
                      <m:dPr>
                        <m:ctrlPr>
                          <a:rPr lang="en-US" altLang="zh-TW" sz="18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zh-TW" sz="1800" i="1">
                            <a:latin typeface="Cambria Math" panose="02040503050406030204" pitchFamily="18" charset="0"/>
                          </a:rPr>
                          <m:t>𝑡</m:t>
                        </m:r>
                        <m:r>
                          <a:rPr lang="en-US" altLang="zh-TW" sz="1800" i="1">
                            <a:latin typeface="Cambria Math" panose="02040503050406030204" pitchFamily="18" charset="0"/>
                          </a:rPr>
                          <m:t>, </m:t>
                        </m:r>
                        <m:r>
                          <a:rPr lang="en-US" altLang="zh-TW" sz="1800" i="1">
                            <a:latin typeface="Cambria Math" panose="02040503050406030204" pitchFamily="18" charset="0"/>
                          </a:rPr>
                          <m:t>𝑣</m:t>
                        </m:r>
                      </m:e>
                    </m:d>
                    <m:r>
                      <a:rPr lang="zh-TW" altLang="en-US" sz="1800" i="1">
                        <a:latin typeface="Cambria Math" panose="02040503050406030204" pitchFamily="18" charset="0"/>
                      </a:rPr>
                      <m:t>𝜃</m:t>
                    </m:r>
                    <m:d>
                      <m:dPr>
                        <m:ctrlPr>
                          <a:rPr lang="en-US" altLang="zh-TW" sz="18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zh-TW" sz="1800" i="1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</m:d>
                  </m:oMath>
                </a14:m>
                <a:endParaRPr lang="en-US" altLang="zh-TW" sz="1800"/>
              </a:p>
              <a:p>
                <a:pPr lvl="1"/>
                <a14:m>
                  <m:oMath xmlns:m="http://schemas.openxmlformats.org/officeDocument/2006/math">
                    <m:nary>
                      <m:naryPr>
                        <m:ctrlPr>
                          <a:rPr lang="zh-TW" altLang="en-US" sz="1800" i="1" smtClean="0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lang="en-US" altLang="zh-TW" sz="1800" b="0" i="1" smtClean="0">
                            <a:latin typeface="Cambria Math" panose="02040503050406030204" pitchFamily="18" charset="0"/>
                          </a:rPr>
                          <m:t>𝑣</m:t>
                        </m:r>
                        <m:r>
                          <a:rPr lang="en-US" altLang="zh-TW" sz="1800" b="0" i="1" smtClean="0"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n-US" altLang="zh-TW" sz="1800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sub>
                      <m:sup>
                        <m:r>
                          <a:rPr lang="en-US" altLang="zh-TW" sz="1800" b="0" i="1" smtClean="0">
                            <a:latin typeface="Cambria Math" panose="02040503050406030204" pitchFamily="18" charset="0"/>
                          </a:rPr>
                          <m:t>𝑣</m:t>
                        </m:r>
                        <m:r>
                          <a:rPr lang="en-US" altLang="zh-TW" sz="1800" i="1"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m:rPr>
                            <m:sty m:val="p"/>
                          </m:rPr>
                          <a:rPr lang="en-US" altLang="zh-TW" sz="1800" i="1" smtClean="0">
                            <a:latin typeface="Cambria Math" panose="02040503050406030204" pitchFamily="18" charset="0"/>
                          </a:rPr>
                          <m:t>T</m:t>
                        </m:r>
                      </m:sup>
                      <m:e>
                        <m:r>
                          <a:rPr lang="zh-TW" altLang="en-US" sz="1800" i="1">
                            <a:latin typeface="Cambria Math" panose="02040503050406030204" pitchFamily="18" charset="0"/>
                          </a:rPr>
                          <m:t>𝛼</m:t>
                        </m:r>
                        <m:d>
                          <m:dPr>
                            <m:ctrlPr>
                              <a:rPr lang="en-US" altLang="zh-TW" sz="18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altLang="zh-TW" sz="1800" i="1">
                                <a:latin typeface="Cambria Math" panose="02040503050406030204" pitchFamily="18" charset="0"/>
                              </a:rPr>
                              <m:t>𝑡</m:t>
                            </m:r>
                            <m:r>
                              <a:rPr lang="en-US" altLang="zh-TW" sz="1800" i="1">
                                <a:latin typeface="Cambria Math" panose="02040503050406030204" pitchFamily="18" charset="0"/>
                              </a:rPr>
                              <m:t>, </m:t>
                            </m:r>
                            <m:r>
                              <a:rPr lang="en-US" altLang="zh-TW" sz="1800" i="1">
                                <a:latin typeface="Cambria Math" panose="02040503050406030204" pitchFamily="18" charset="0"/>
                              </a:rPr>
                              <m:t>𝑣</m:t>
                            </m:r>
                          </m:e>
                        </m:d>
                        <m:r>
                          <a:rPr lang="en-US" altLang="zh-TW" sz="1800" b="0" i="1" smtClean="0">
                            <a:latin typeface="Cambria Math" panose="02040503050406030204" pitchFamily="18" charset="0"/>
                          </a:rPr>
                          <m:t>𝑑𝑣</m:t>
                        </m:r>
                      </m:e>
                    </m:nary>
                    <m:r>
                      <a:rPr lang="en-US" altLang="zh-TW" sz="1800" i="1">
                        <a:latin typeface="Cambria Math" panose="02040503050406030204" pitchFamily="18" charset="0"/>
                      </a:rPr>
                      <m:t>=</m:t>
                    </m:r>
                    <m:nary>
                      <m:naryPr>
                        <m:ctrlPr>
                          <a:rPr lang="zh-TW" altLang="en-US" sz="1800" i="1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lang="en-US" altLang="zh-TW" sz="1800" i="1">
                            <a:latin typeface="Cambria Math" panose="02040503050406030204" pitchFamily="18" charset="0"/>
                          </a:rPr>
                          <m:t>𝑣</m:t>
                        </m:r>
                        <m:r>
                          <a:rPr lang="en-US" altLang="zh-TW" sz="1800" i="1"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n-US" altLang="zh-TW" sz="1800" i="1">
                            <a:latin typeface="Cambria Math" panose="02040503050406030204" pitchFamily="18" charset="0"/>
                          </a:rPr>
                          <m:t>𝑡</m:t>
                        </m:r>
                      </m:sub>
                      <m:sup>
                        <m:r>
                          <a:rPr lang="en-US" altLang="zh-TW" sz="1800" i="1">
                            <a:latin typeface="Cambria Math" panose="02040503050406030204" pitchFamily="18" charset="0"/>
                          </a:rPr>
                          <m:t>𝑣</m:t>
                        </m:r>
                        <m:r>
                          <a:rPr lang="en-US" altLang="zh-TW" sz="1800" i="1"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m:rPr>
                            <m:sty m:val="p"/>
                          </m:rPr>
                          <a:rPr lang="en-US" altLang="zh-TW" sz="1800" i="1">
                            <a:latin typeface="Cambria Math" panose="02040503050406030204" pitchFamily="18" charset="0"/>
                          </a:rPr>
                          <m:t>T</m:t>
                        </m:r>
                      </m:sup>
                      <m:e>
                        <m:r>
                          <a:rPr lang="zh-TW" altLang="en-US" sz="1800" i="1">
                            <a:latin typeface="Cambria Math" panose="02040503050406030204" pitchFamily="18" charset="0"/>
                          </a:rPr>
                          <m:t>𝜎</m:t>
                        </m:r>
                        <m:d>
                          <m:dPr>
                            <m:ctrlPr>
                              <a:rPr lang="en-US" altLang="zh-TW" sz="18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altLang="zh-TW" sz="1800" i="1">
                                <a:latin typeface="Cambria Math" panose="02040503050406030204" pitchFamily="18" charset="0"/>
                              </a:rPr>
                              <m:t>𝑡</m:t>
                            </m:r>
                            <m:r>
                              <a:rPr lang="en-US" altLang="zh-TW" sz="1800" i="1">
                                <a:latin typeface="Cambria Math" panose="02040503050406030204" pitchFamily="18" charset="0"/>
                              </a:rPr>
                              <m:t>, </m:t>
                            </m:r>
                            <m:r>
                              <a:rPr lang="en-US" altLang="zh-TW" sz="1800" i="1">
                                <a:latin typeface="Cambria Math" panose="02040503050406030204" pitchFamily="18" charset="0"/>
                              </a:rPr>
                              <m:t>𝑣</m:t>
                            </m:r>
                          </m:e>
                        </m:d>
                        <m:sSup>
                          <m:sSupPr>
                            <m:ctrlPr>
                              <a:rPr lang="en-US" altLang="zh-TW" sz="18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zh-TW" altLang="en-US" sz="1800" i="1">
                                <a:latin typeface="Cambria Math" panose="02040503050406030204" pitchFamily="18" charset="0"/>
                              </a:rPr>
                              <m:t>𝜎</m:t>
                            </m:r>
                          </m:e>
                          <m:sup>
                            <m:r>
                              <a:rPr lang="en-US" altLang="zh-TW" sz="1800" i="1">
                                <a:latin typeface="Cambria Math" panose="02040503050406030204" pitchFamily="18" charset="0"/>
                              </a:rPr>
                              <m:t>∗</m:t>
                            </m:r>
                          </m:sup>
                        </m:sSup>
                        <m:d>
                          <m:dPr>
                            <m:ctrlPr>
                              <a:rPr lang="en-US" altLang="zh-TW" sz="18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altLang="zh-TW" sz="1800" i="1">
                                <a:latin typeface="Cambria Math" panose="02040503050406030204" pitchFamily="18" charset="0"/>
                              </a:rPr>
                              <m:t>𝑡</m:t>
                            </m:r>
                            <m:r>
                              <a:rPr lang="en-US" altLang="zh-TW" sz="1800" i="1">
                                <a:latin typeface="Cambria Math" panose="02040503050406030204" pitchFamily="18" charset="0"/>
                              </a:rPr>
                              <m:t>, </m:t>
                            </m:r>
                            <m:r>
                              <a:rPr lang="en-US" altLang="zh-TW" sz="1800" i="1">
                                <a:latin typeface="Cambria Math" panose="02040503050406030204" pitchFamily="18" charset="0"/>
                              </a:rPr>
                              <m:t>𝑣</m:t>
                            </m:r>
                          </m:e>
                        </m:d>
                        <m:r>
                          <a:rPr lang="en-US" altLang="zh-TW" sz="1800" b="0" i="1" smtClean="0">
                            <a:latin typeface="Cambria Math" panose="02040503050406030204" pitchFamily="18" charset="0"/>
                          </a:rPr>
                          <m:t>𝑑𝑣</m:t>
                        </m:r>
                      </m:e>
                    </m:nary>
                    <m:r>
                      <a:rPr lang="en-US" altLang="zh-TW" sz="1800" i="1">
                        <a:latin typeface="Cambria Math" panose="02040503050406030204" pitchFamily="18" charset="0"/>
                      </a:rPr>
                      <m:t>+</m:t>
                    </m:r>
                    <m:nary>
                      <m:naryPr>
                        <m:ctrlPr>
                          <a:rPr lang="zh-TW" altLang="en-US" sz="1800" i="1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lang="en-US" altLang="zh-TW" sz="1800" i="1">
                            <a:latin typeface="Cambria Math" panose="02040503050406030204" pitchFamily="18" charset="0"/>
                          </a:rPr>
                          <m:t>𝑣</m:t>
                        </m:r>
                        <m:r>
                          <a:rPr lang="en-US" altLang="zh-TW" sz="1800" i="1"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n-US" altLang="zh-TW" sz="1800" i="1">
                            <a:latin typeface="Cambria Math" panose="02040503050406030204" pitchFamily="18" charset="0"/>
                          </a:rPr>
                          <m:t>𝑡</m:t>
                        </m:r>
                      </m:sub>
                      <m:sup>
                        <m:r>
                          <a:rPr lang="en-US" altLang="zh-TW" sz="1800" i="1">
                            <a:latin typeface="Cambria Math" panose="02040503050406030204" pitchFamily="18" charset="0"/>
                          </a:rPr>
                          <m:t>𝑣</m:t>
                        </m:r>
                        <m:r>
                          <a:rPr lang="en-US" altLang="zh-TW" sz="1800" i="1"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m:rPr>
                            <m:sty m:val="p"/>
                          </m:rPr>
                          <a:rPr lang="en-US" altLang="zh-TW" sz="1800" i="1">
                            <a:latin typeface="Cambria Math" panose="02040503050406030204" pitchFamily="18" charset="0"/>
                          </a:rPr>
                          <m:t>T</m:t>
                        </m:r>
                      </m:sup>
                      <m:e>
                        <m:r>
                          <a:rPr lang="zh-TW" altLang="en-US" sz="1800" i="1">
                            <a:latin typeface="Cambria Math" panose="02040503050406030204" pitchFamily="18" charset="0"/>
                          </a:rPr>
                          <m:t>𝜎</m:t>
                        </m:r>
                        <m:d>
                          <m:dPr>
                            <m:ctrlPr>
                              <a:rPr lang="en-US" altLang="zh-TW" sz="18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altLang="zh-TW" sz="1800" i="1">
                                <a:latin typeface="Cambria Math" panose="02040503050406030204" pitchFamily="18" charset="0"/>
                              </a:rPr>
                              <m:t>𝑡</m:t>
                            </m:r>
                            <m:r>
                              <a:rPr lang="en-US" altLang="zh-TW" sz="1800" i="1">
                                <a:latin typeface="Cambria Math" panose="02040503050406030204" pitchFamily="18" charset="0"/>
                              </a:rPr>
                              <m:t>, </m:t>
                            </m:r>
                            <m:r>
                              <a:rPr lang="en-US" altLang="zh-TW" sz="1800" i="1">
                                <a:latin typeface="Cambria Math" panose="02040503050406030204" pitchFamily="18" charset="0"/>
                              </a:rPr>
                              <m:t>𝑣</m:t>
                            </m:r>
                          </m:e>
                        </m:d>
                        <m:r>
                          <a:rPr lang="zh-TW" altLang="en-US" sz="1800" i="1">
                            <a:latin typeface="Cambria Math" panose="02040503050406030204" pitchFamily="18" charset="0"/>
                          </a:rPr>
                          <m:t>𝜃</m:t>
                        </m:r>
                        <m:d>
                          <m:dPr>
                            <m:ctrlPr>
                              <a:rPr lang="en-US" altLang="zh-TW" sz="18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altLang="zh-TW" sz="1800" i="1">
                                <a:latin typeface="Cambria Math" panose="02040503050406030204" pitchFamily="18" charset="0"/>
                              </a:rPr>
                              <m:t>𝑡</m:t>
                            </m:r>
                          </m:e>
                        </m:d>
                      </m:e>
                    </m:nary>
                    <m:r>
                      <a:rPr lang="en-US" altLang="zh-TW" sz="1800" b="0" i="1" smtClean="0">
                        <a:latin typeface="Cambria Math" panose="02040503050406030204" pitchFamily="18" charset="0"/>
                      </a:rPr>
                      <m:t>𝑑𝑣</m:t>
                    </m:r>
                  </m:oMath>
                </a14:m>
                <a:endParaRPr lang="en-US" altLang="zh-TW" sz="1800"/>
              </a:p>
              <a:p>
                <a:pPr lvl="1"/>
                <a14:m>
                  <m:oMath xmlns:m="http://schemas.openxmlformats.org/officeDocument/2006/math">
                    <m:sSup>
                      <m:sSupPr>
                        <m:ctrlPr>
                          <a:rPr lang="en-US" altLang="zh-TW" sz="18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zh-TW" altLang="en-US" sz="1800" i="1" smtClean="0">
                            <a:latin typeface="Cambria Math" panose="02040503050406030204" pitchFamily="18" charset="0"/>
                          </a:rPr>
                          <m:t>𝛼</m:t>
                        </m:r>
                      </m:e>
                      <m:sup>
                        <m:r>
                          <a:rPr lang="en-US" altLang="zh-TW" sz="1800" b="0" i="1" smtClean="0">
                            <a:latin typeface="Cambria Math" panose="02040503050406030204" pitchFamily="18" charset="0"/>
                          </a:rPr>
                          <m:t>∗</m:t>
                        </m:r>
                      </m:sup>
                    </m:sSup>
                    <m:d>
                      <m:dPr>
                        <m:ctrlPr>
                          <a:rPr lang="en-US" altLang="zh-TW" sz="18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zh-TW" sz="1800" i="1">
                            <a:latin typeface="Cambria Math" panose="02040503050406030204" pitchFamily="18" charset="0"/>
                          </a:rPr>
                          <m:t>𝑡</m:t>
                        </m:r>
                        <m:r>
                          <a:rPr lang="en-US" altLang="zh-TW" sz="1800" i="1">
                            <a:latin typeface="Cambria Math" panose="02040503050406030204" pitchFamily="18" charset="0"/>
                          </a:rPr>
                          <m:t>, </m:t>
                        </m:r>
                        <m:r>
                          <a:rPr lang="en-US" altLang="zh-TW" sz="1800" i="1">
                            <a:latin typeface="Cambria Math" panose="02040503050406030204" pitchFamily="18" charset="0"/>
                          </a:rPr>
                          <m:t>𝑣</m:t>
                        </m:r>
                      </m:e>
                    </m:d>
                    <m:sSubSup>
                      <m:sSubSupPr>
                        <m:ctrlPr>
                          <a:rPr lang="en-US" altLang="zh-TW" sz="1800" b="0" i="1" smtClean="0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d>
                          <m:dPr>
                            <m:begChr m:val=""/>
                            <m:endChr m:val="|"/>
                            <m:ctrlPr>
                              <a:rPr lang="en-US" altLang="zh-TW" sz="18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zh-TW" altLang="en-US"/>
                              <m:t>​</m:t>
                            </m:r>
                          </m:e>
                        </m:d>
                      </m:e>
                      <m:sub>
                        <m:r>
                          <a:rPr lang="en-US" altLang="zh-TW" sz="1800" b="0" i="1" smtClean="0">
                            <a:latin typeface="Cambria Math" panose="02040503050406030204" pitchFamily="18" charset="0"/>
                          </a:rPr>
                          <m:t>𝑣</m:t>
                        </m:r>
                        <m:r>
                          <a:rPr lang="en-US" altLang="zh-TW" sz="1800" b="0" i="1" smtClean="0"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n-US" altLang="zh-TW" sz="1800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sub>
                      <m:sup>
                        <m:r>
                          <a:rPr lang="en-US" altLang="zh-TW" sz="1800" b="0" i="1" smtClean="0">
                            <a:latin typeface="Cambria Math" panose="02040503050406030204" pitchFamily="18" charset="0"/>
                          </a:rPr>
                          <m:t>𝑣</m:t>
                        </m:r>
                        <m:r>
                          <a:rPr lang="en-US" altLang="zh-TW" sz="1800" b="0" i="1" smtClean="0"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n-US" altLang="zh-TW" sz="1800" b="0" i="1" smtClean="0">
                            <a:latin typeface="Cambria Math" panose="02040503050406030204" pitchFamily="18" charset="0"/>
                          </a:rPr>
                          <m:t>𝑇</m:t>
                        </m:r>
                      </m:sup>
                    </m:sSubSup>
                    <m:r>
                      <a:rPr lang="en-US" altLang="zh-TW" sz="18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altLang="zh-TW" sz="18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zh-TW" sz="18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altLang="zh-TW" sz="18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sSup>
                      <m:sSupPr>
                        <m:ctrlPr>
                          <a:rPr lang="en-US" altLang="zh-TW" sz="18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altLang="zh-TW" sz="18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p>
                              <m:sSupPr>
                                <m:ctrlPr>
                                  <a:rPr lang="en-US" altLang="zh-TW" sz="1800" i="1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zh-TW" altLang="en-US" sz="1800" i="1">
                                    <a:latin typeface="Cambria Math" panose="02040503050406030204" pitchFamily="18" charset="0"/>
                                  </a:rPr>
                                  <m:t>𝜎</m:t>
                                </m:r>
                              </m:e>
                              <m:sup>
                                <m:r>
                                  <a:rPr lang="en-US" altLang="zh-TW" sz="1800" i="1">
                                    <a:latin typeface="Cambria Math" panose="02040503050406030204" pitchFamily="18" charset="0"/>
                                  </a:rPr>
                                  <m:t>∗</m:t>
                                </m:r>
                              </m:sup>
                            </m:sSup>
                            <m:d>
                              <m:dPr>
                                <m:ctrlPr>
                                  <a:rPr lang="en-US" altLang="zh-TW" sz="1800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altLang="zh-TW" sz="1800" i="1">
                                    <a:latin typeface="Cambria Math" panose="02040503050406030204" pitchFamily="18" charset="0"/>
                                  </a:rPr>
                                  <m:t>𝑡</m:t>
                                </m:r>
                                <m:r>
                                  <a:rPr lang="en-US" altLang="zh-TW" sz="1800" i="1">
                                    <a:latin typeface="Cambria Math" panose="02040503050406030204" pitchFamily="18" charset="0"/>
                                  </a:rPr>
                                  <m:t>, </m:t>
                                </m:r>
                                <m:r>
                                  <a:rPr lang="en-US" altLang="zh-TW" sz="1800" i="1">
                                    <a:latin typeface="Cambria Math" panose="02040503050406030204" pitchFamily="18" charset="0"/>
                                  </a:rPr>
                                  <m:t>𝑣</m:t>
                                </m:r>
                              </m:e>
                            </m:d>
                          </m:e>
                        </m:d>
                      </m:e>
                      <m:sup>
                        <m:r>
                          <a:rPr lang="en-US" altLang="zh-TW" sz="18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sSubSup>
                      <m:sSubSupPr>
                        <m:ctrlPr>
                          <a:rPr lang="en-US" altLang="zh-TW" sz="1800" b="0" i="1" smtClean="0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d>
                          <m:dPr>
                            <m:begChr m:val=""/>
                            <m:endChr m:val="|"/>
                            <m:ctrlPr>
                              <a:rPr lang="en-US" altLang="zh-TW" sz="18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zh-TW" altLang="en-US"/>
                              <m:t>​</m:t>
                            </m:r>
                          </m:e>
                        </m:d>
                      </m:e>
                      <m:sub>
                        <m:r>
                          <a:rPr lang="en-US" altLang="zh-TW" sz="1800" b="0" i="1" smtClean="0">
                            <a:latin typeface="Cambria Math" panose="02040503050406030204" pitchFamily="18" charset="0"/>
                          </a:rPr>
                          <m:t>𝑣</m:t>
                        </m:r>
                        <m:r>
                          <a:rPr lang="en-US" altLang="zh-TW" sz="1800" b="0" i="1" smtClean="0"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n-US" altLang="zh-TW" sz="1800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sub>
                      <m:sup>
                        <m:r>
                          <a:rPr lang="en-US" altLang="zh-TW" sz="1800" b="0" i="1" smtClean="0">
                            <a:latin typeface="Cambria Math" panose="02040503050406030204" pitchFamily="18" charset="0"/>
                          </a:rPr>
                          <m:t>𝑣</m:t>
                        </m:r>
                        <m:r>
                          <a:rPr lang="en-US" altLang="zh-TW" sz="1800" b="0" i="1" smtClean="0"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n-US" altLang="zh-TW" sz="1800" b="0" i="1" smtClean="0">
                            <a:latin typeface="Cambria Math" panose="02040503050406030204" pitchFamily="18" charset="0"/>
                          </a:rPr>
                          <m:t>𝑇</m:t>
                        </m:r>
                      </m:sup>
                    </m:sSubSup>
                    <m:r>
                      <a:rPr lang="en-US" altLang="zh-TW" sz="1800" b="0" i="1" smtClean="0">
                        <a:latin typeface="Cambria Math" panose="02040503050406030204" pitchFamily="18" charset="0"/>
                      </a:rPr>
                      <m:t>+ </m:t>
                    </m:r>
                    <m:sSup>
                      <m:sSupPr>
                        <m:ctrlPr>
                          <a:rPr lang="en-US" altLang="zh-TW" sz="18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zh-TW" altLang="en-US" sz="1800" i="1">
                            <a:latin typeface="Cambria Math" panose="02040503050406030204" pitchFamily="18" charset="0"/>
                          </a:rPr>
                          <m:t>𝜎</m:t>
                        </m:r>
                      </m:e>
                      <m:sup>
                        <m:r>
                          <a:rPr lang="en-US" altLang="zh-TW" sz="1800" b="0" i="1" smtClean="0">
                            <a:latin typeface="Cambria Math" panose="02040503050406030204" pitchFamily="18" charset="0"/>
                          </a:rPr>
                          <m:t>∗</m:t>
                        </m:r>
                      </m:sup>
                    </m:sSup>
                    <m:d>
                      <m:dPr>
                        <m:ctrlPr>
                          <a:rPr lang="en-US" altLang="zh-TW" sz="18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zh-TW" sz="1800" i="1">
                            <a:latin typeface="Cambria Math" panose="02040503050406030204" pitchFamily="18" charset="0"/>
                          </a:rPr>
                          <m:t>𝑡</m:t>
                        </m:r>
                        <m:r>
                          <a:rPr lang="en-US" altLang="zh-TW" sz="1800" i="1">
                            <a:latin typeface="Cambria Math" panose="02040503050406030204" pitchFamily="18" charset="0"/>
                          </a:rPr>
                          <m:t>, </m:t>
                        </m:r>
                        <m:r>
                          <a:rPr lang="en-US" altLang="zh-TW" sz="1800" i="1">
                            <a:latin typeface="Cambria Math" panose="02040503050406030204" pitchFamily="18" charset="0"/>
                          </a:rPr>
                          <m:t>𝑣</m:t>
                        </m:r>
                      </m:e>
                    </m:d>
                    <m:r>
                      <a:rPr lang="zh-TW" altLang="en-US" sz="1800" i="1">
                        <a:latin typeface="Cambria Math" panose="02040503050406030204" pitchFamily="18" charset="0"/>
                      </a:rPr>
                      <m:t>𝜃</m:t>
                    </m:r>
                    <m:d>
                      <m:dPr>
                        <m:ctrlPr>
                          <a:rPr lang="en-US" altLang="zh-TW" sz="18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zh-TW" sz="1800" i="1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</m:d>
                    <m:sSubSup>
                      <m:sSubSupPr>
                        <m:ctrlPr>
                          <a:rPr lang="en-US" altLang="zh-TW" sz="1800" b="0" i="1" smtClean="0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d>
                          <m:dPr>
                            <m:begChr m:val=""/>
                            <m:endChr m:val="|"/>
                            <m:ctrlPr>
                              <a:rPr lang="en-US" altLang="zh-TW" sz="18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zh-TW" altLang="en-US"/>
                              <m:t>​</m:t>
                            </m:r>
                          </m:e>
                        </m:d>
                      </m:e>
                      <m:sub>
                        <m:r>
                          <a:rPr lang="en-US" altLang="zh-TW" sz="1800" b="0" i="1" smtClean="0">
                            <a:latin typeface="Cambria Math" panose="02040503050406030204" pitchFamily="18" charset="0"/>
                          </a:rPr>
                          <m:t>𝑣</m:t>
                        </m:r>
                        <m:r>
                          <a:rPr lang="en-US" altLang="zh-TW" sz="1800" b="0" i="1" smtClean="0"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n-US" altLang="zh-TW" sz="1800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sub>
                      <m:sup>
                        <m:r>
                          <a:rPr lang="en-US" altLang="zh-TW" sz="1800" b="0" i="1" smtClean="0">
                            <a:latin typeface="Cambria Math" panose="02040503050406030204" pitchFamily="18" charset="0"/>
                          </a:rPr>
                          <m:t>𝑣</m:t>
                        </m:r>
                        <m:r>
                          <a:rPr lang="en-US" altLang="zh-TW" sz="1800" b="0" i="1" smtClean="0"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n-US" altLang="zh-TW" sz="1800" b="0" i="1" smtClean="0">
                            <a:latin typeface="Cambria Math" panose="02040503050406030204" pitchFamily="18" charset="0"/>
                          </a:rPr>
                          <m:t>𝑇</m:t>
                        </m:r>
                      </m:sup>
                    </m:sSubSup>
                  </m:oMath>
                </a14:m>
                <a:endParaRPr lang="en-US" altLang="zh-TW" sz="1800"/>
              </a:p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n-US" altLang="zh-TW" sz="24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zh-TW" altLang="en-US" sz="240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𝛼</m:t>
                        </m:r>
                      </m:e>
                      <m:sup>
                        <m:r>
                          <a:rPr lang="en-US" altLang="zh-TW" sz="24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∗</m:t>
                        </m:r>
                      </m:sup>
                    </m:sSup>
                    <m:d>
                      <m:dPr>
                        <m:ctrlPr>
                          <a:rPr lang="en-US" altLang="zh-TW" sz="24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zh-TW" sz="24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𝑡</m:t>
                        </m:r>
                        <m:r>
                          <a:rPr lang="en-US" altLang="zh-TW" sz="24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, </m:t>
                        </m:r>
                        <m:r>
                          <a:rPr lang="en-US" altLang="zh-TW" sz="24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</m:d>
                    <m:r>
                      <a:rPr lang="en-US" altLang="zh-TW" sz="24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= </m:t>
                    </m:r>
                    <m:sSup>
                      <m:sSupPr>
                        <m:ctrlPr>
                          <a:rPr lang="en-US" altLang="zh-TW" sz="24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zh-TW" altLang="en-US" sz="24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𝜎</m:t>
                        </m:r>
                      </m:e>
                      <m:sup>
                        <m:r>
                          <a:rPr lang="en-US" altLang="zh-TW" sz="24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∗</m:t>
                        </m:r>
                      </m:sup>
                    </m:sSup>
                    <m:d>
                      <m:dPr>
                        <m:ctrlPr>
                          <a:rPr lang="en-US" altLang="zh-TW" sz="24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zh-TW" sz="24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𝑡</m:t>
                        </m:r>
                        <m:r>
                          <a:rPr lang="en-US" altLang="zh-TW" sz="24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altLang="zh-TW" sz="24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</m:d>
                    <m:r>
                      <a:rPr lang="en-US" altLang="zh-TW" sz="24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=0</m:t>
                    </m:r>
                  </m:oMath>
                </a14:m>
                <a:endParaRPr lang="en-US" altLang="zh-TW" sz="2400" b="0">
                  <a:solidFill>
                    <a:srgbClr val="FF0000"/>
                  </a:solidFill>
                </a:endParaRPr>
              </a:p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zh-TW" altLang="en-US" sz="2400" i="1" smtClean="0">
                            <a:latin typeface="Cambria Math" panose="02040503050406030204" pitchFamily="18" charset="0"/>
                          </a:rPr>
                          <m:t>𝛼</m:t>
                        </m:r>
                      </m:e>
                      <m:sup>
                        <m: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  <m:t>∗</m:t>
                        </m:r>
                      </m:sup>
                    </m:sSup>
                    <m:d>
                      <m:dPr>
                        <m:ctrlPr>
                          <a:rPr lang="en-US" altLang="zh-TW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zh-TW" sz="2400" i="1">
                            <a:latin typeface="Cambria Math" panose="02040503050406030204" pitchFamily="18" charset="0"/>
                          </a:rPr>
                          <m:t>𝑡</m:t>
                        </m:r>
                        <m:r>
                          <a:rPr lang="en-US" altLang="zh-TW" sz="2400" i="1">
                            <a:latin typeface="Cambria Math" panose="02040503050406030204" pitchFamily="18" charset="0"/>
                          </a:rPr>
                          <m:t>, </m:t>
                        </m:r>
                        <m: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  <m:t>𝑇</m:t>
                        </m:r>
                      </m:e>
                    </m:d>
                    <m:r>
                      <a:rPr lang="en-US" altLang="zh-TW" sz="24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sSup>
                      <m:sSupPr>
                        <m:ctrlP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altLang="zh-TW" sz="2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p>
                              <m:sSupPr>
                                <m:ctrlPr>
                                  <a:rPr lang="en-US" altLang="zh-TW" sz="2400" i="1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zh-TW" altLang="en-US" sz="2400" i="1">
                                    <a:latin typeface="Cambria Math" panose="02040503050406030204" pitchFamily="18" charset="0"/>
                                  </a:rPr>
                                  <m:t>𝜎</m:t>
                                </m:r>
                              </m:e>
                              <m:sup>
                                <m:r>
                                  <a:rPr lang="en-US" altLang="zh-TW" sz="2400" i="1">
                                    <a:latin typeface="Cambria Math" panose="02040503050406030204" pitchFamily="18" charset="0"/>
                                  </a:rPr>
                                  <m:t>∗</m:t>
                                </m:r>
                              </m:sup>
                            </m:sSup>
                            <m:d>
                              <m:dPr>
                                <m:ctrlPr>
                                  <a:rPr lang="en-US" altLang="zh-TW" sz="2400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altLang="zh-TW" sz="2400" i="1">
                                    <a:latin typeface="Cambria Math" panose="02040503050406030204" pitchFamily="18" charset="0"/>
                                  </a:rPr>
                                  <m:t>𝑡</m:t>
                                </m:r>
                                <m:r>
                                  <a:rPr lang="en-US" altLang="zh-TW" sz="2400" i="1">
                                    <a:latin typeface="Cambria Math" panose="02040503050406030204" pitchFamily="18" charset="0"/>
                                  </a:rPr>
                                  <m:t>, </m:t>
                                </m:r>
                                <m:r>
                                  <a:rPr lang="en-US" altLang="zh-TW" sz="2400" b="0" i="1" smtClean="0">
                                    <a:latin typeface="Cambria Math" panose="02040503050406030204" pitchFamily="18" charset="0"/>
                                  </a:rPr>
                                  <m:t>𝑇</m:t>
                                </m:r>
                              </m:e>
                            </m:d>
                          </m:e>
                        </m:d>
                      </m:e>
                      <m:sup>
                        <m: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altLang="zh-TW" sz="2400" b="0" i="1" smtClean="0">
                        <a:latin typeface="Cambria Math" panose="02040503050406030204" pitchFamily="18" charset="0"/>
                      </a:rPr>
                      <m:t>+ </m:t>
                    </m:r>
                    <m:sSup>
                      <m:sSupPr>
                        <m:ctrlP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zh-TW" altLang="en-US" sz="2400" i="1">
                            <a:latin typeface="Cambria Math" panose="02040503050406030204" pitchFamily="18" charset="0"/>
                          </a:rPr>
                          <m:t>𝜎</m:t>
                        </m:r>
                      </m:e>
                      <m:sup>
                        <m: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  <m:t>∗</m:t>
                        </m:r>
                      </m:sup>
                    </m:sSup>
                    <m:d>
                      <m:dPr>
                        <m:ctrlPr>
                          <a:rPr lang="en-US" altLang="zh-TW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zh-TW" sz="2400" i="1">
                            <a:latin typeface="Cambria Math" panose="02040503050406030204" pitchFamily="18" charset="0"/>
                          </a:rPr>
                          <m:t>𝑡</m:t>
                        </m:r>
                        <m:r>
                          <a:rPr lang="en-US" altLang="zh-TW" sz="2400" i="1">
                            <a:latin typeface="Cambria Math" panose="02040503050406030204" pitchFamily="18" charset="0"/>
                          </a:rPr>
                          <m:t>, </m:t>
                        </m:r>
                        <m: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  <m:t>𝑇</m:t>
                        </m:r>
                      </m:e>
                    </m:d>
                    <m:r>
                      <a:rPr lang="zh-TW" altLang="en-US" sz="2400" i="1">
                        <a:latin typeface="Cambria Math" panose="02040503050406030204" pitchFamily="18" charset="0"/>
                      </a:rPr>
                      <m:t>𝜃</m:t>
                    </m:r>
                    <m:d>
                      <m:dPr>
                        <m:ctrlPr>
                          <a:rPr lang="en-US" altLang="zh-TW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zh-TW" sz="2400" i="1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</m:d>
                  </m:oMath>
                </a14:m>
                <a:endParaRPr lang="en-US" altLang="zh-TW" sz="2400"/>
              </a:p>
              <a:p>
                <a:pPr marL="0" indent="0">
                  <a:buNone/>
                </a:pPr>
                <a:endParaRPr lang="en-US" altLang="zh-TW" sz="2200"/>
              </a:p>
              <a:p>
                <a:pPr lvl="1"/>
                <a:endParaRPr lang="en-US" altLang="zh-TW" sz="1800"/>
              </a:p>
              <a:p>
                <a:pPr lvl="1"/>
                <a:endParaRPr lang="en-US" altLang="zh-TW" sz="1800"/>
              </a:p>
              <a:p>
                <a:pPr lvl="1"/>
                <a:endParaRPr lang="en-US" altLang="zh-TW" sz="1800"/>
              </a:p>
              <a:p>
                <a:pPr lvl="1"/>
                <a:endParaRPr lang="en-US" altLang="zh-TW" sz="1800"/>
              </a:p>
              <a:p>
                <a:pPr lvl="1"/>
                <a:endParaRPr lang="en-US" altLang="zh-TW" sz="1800"/>
              </a:p>
              <a:p>
                <a:pPr marL="0" indent="0">
                  <a:buNone/>
                </a:pPr>
                <a:endParaRPr lang="zh-TW" altLang="en-US" sz="2000"/>
              </a:p>
            </p:txBody>
          </p:sp>
        </mc:Choice>
        <mc:Fallback>
          <p:sp>
            <p:nvSpPr>
              <p:cNvPr id="3" name="內容版面配置區 2">
                <a:extLst>
                  <a:ext uri="{FF2B5EF4-FFF2-40B4-BE49-F238E27FC236}">
                    <a16:creationId xmlns:a16="http://schemas.microsoft.com/office/drawing/2014/main" id="{CB2D4C6F-AF05-423D-8CE7-1A0BAC9E0940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812" t="-1401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圖片 3">
            <a:extLst>
              <a:ext uri="{FF2B5EF4-FFF2-40B4-BE49-F238E27FC236}">
                <a16:creationId xmlns:a16="http://schemas.microsoft.com/office/drawing/2014/main" id="{D55765A3-2519-4CA1-9340-D2102D7173A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74847" y="1225272"/>
            <a:ext cx="5315223" cy="495325"/>
          </a:xfrm>
          <a:prstGeom prst="rect">
            <a:avLst/>
          </a:prstGeom>
        </p:spPr>
      </p:pic>
      <p:pic>
        <p:nvPicPr>
          <p:cNvPr id="7" name="圖片 6">
            <a:extLst>
              <a:ext uri="{FF2B5EF4-FFF2-40B4-BE49-F238E27FC236}">
                <a16:creationId xmlns:a16="http://schemas.microsoft.com/office/drawing/2014/main" id="{3F8DC05E-8220-4690-95A4-C531770916B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360348" y="5311901"/>
            <a:ext cx="3594285" cy="609631"/>
          </a:xfrm>
          <a:prstGeom prst="rect">
            <a:avLst/>
          </a:prstGeom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9" name="文字方塊 8">
                <a:extLst>
                  <a:ext uri="{FF2B5EF4-FFF2-40B4-BE49-F238E27FC236}">
                    <a16:creationId xmlns:a16="http://schemas.microsoft.com/office/drawing/2014/main" id="{BF71E7E5-8982-4A3B-86AB-DFBF6C157032}"/>
                  </a:ext>
                </a:extLst>
              </p:cNvPr>
              <p:cNvSpPr txBox="1"/>
              <p:nvPr/>
            </p:nvSpPr>
            <p:spPr>
              <a:xfrm>
                <a:off x="6003402" y="5936060"/>
                <a:ext cx="6094070" cy="841256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𝑑</m:t>
                          </m:r>
                          <m:f>
                            <m:fPr>
                              <m:ctrlPr>
                                <a:rPr lang="en-US" altLang="zh-TW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altLang="zh-TW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US" altLang="zh-TW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den>
                          </m:f>
                          <m:sSup>
                            <m:sSupPr>
                              <m:ctrlPr>
                                <a:rPr lang="en-US" altLang="zh-TW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sSup>
                                <m:sSupPr>
                                  <m:ctrlPr>
                                    <a:rPr lang="en-US" altLang="zh-TW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altLang="zh-TW" b="0" i="1" smtClean="0">
                                      <a:latin typeface="Cambria Math" panose="02040503050406030204" pitchFamily="18" charset="0"/>
                                    </a:rPr>
                                    <m:t>(</m:t>
                                  </m:r>
                                  <m:r>
                                    <a:rPr lang="zh-TW" altLang="en-US" b="0" i="1" smtClean="0">
                                      <a:latin typeface="Cambria Math" panose="02040503050406030204" pitchFamily="18" charset="0"/>
                                    </a:rPr>
                                    <m:t>𝜎</m:t>
                                  </m:r>
                                </m:e>
                                <m:sup>
                                  <m:r>
                                    <a:rPr lang="en-US" altLang="zh-TW" b="0" i="1" smtClean="0">
                                      <a:latin typeface="Cambria Math" panose="02040503050406030204" pitchFamily="18" charset="0"/>
                                    </a:rPr>
                                    <m:t>∗</m:t>
                                  </m:r>
                                </m:sup>
                              </m:sSup>
                              <m:r>
                                <a:rPr lang="en-US" altLang="zh-TW" b="0" i="1" smtClean="0">
                                  <a:latin typeface="Cambria Math" panose="02040503050406030204" pitchFamily="18" charset="0"/>
                                </a:rPr>
                                <m:t>(</m:t>
                              </m:r>
                              <m:r>
                                <a:rPr lang="en-US" altLang="zh-TW" b="0" i="1" smtClean="0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  <m:r>
                                <a:rPr lang="en-US" altLang="zh-TW" b="0" i="1" smtClean="0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altLang="zh-TW" b="0" i="1" smtClean="0">
                                  <a:latin typeface="Cambria Math" panose="02040503050406030204" pitchFamily="18" charset="0"/>
                                </a:rPr>
                                <m:t>𝑣</m:t>
                              </m:r>
                              <m:r>
                                <a:rPr lang="en-US" altLang="zh-TW" b="0" i="1" smtClean="0">
                                  <a:latin typeface="Cambria Math" panose="02040503050406030204" pitchFamily="18" charset="0"/>
                                </a:rPr>
                                <m:t>))</m:t>
                              </m:r>
                            </m:e>
                            <m:sup>
                              <m:r>
                                <a:rPr lang="en-US" altLang="zh-TW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𝑑𝑣</m:t>
                          </m:r>
                        </m:den>
                      </m:f>
                      <m:r>
                        <a:rPr lang="en-US" altLang="zh-TW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altLang="zh-TW" i="1">
                              <a:latin typeface="Cambria Math" panose="02040503050406030204" pitchFamily="18" charset="0"/>
                            </a:rPr>
                            <m:t>𝑑</m:t>
                          </m:r>
                          <m:f>
                            <m:fPr>
                              <m:ctrlPr>
                                <a:rPr lang="en-US" altLang="zh-TW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altLang="zh-TW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US" altLang="zh-TW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den>
                          </m:f>
                          <m:sSup>
                            <m:sSupPr>
                              <m:ctrlPr>
                                <a:rPr lang="en-US" altLang="zh-TW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sSup>
                                <m:sSupPr>
                                  <m:ctrlPr>
                                    <a:rPr lang="en-US" altLang="zh-TW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altLang="zh-TW" i="1">
                                      <a:latin typeface="Cambria Math" panose="02040503050406030204" pitchFamily="18" charset="0"/>
                                    </a:rPr>
                                    <m:t>(</m:t>
                                  </m:r>
                                  <m:r>
                                    <a:rPr lang="zh-TW" altLang="en-US" i="1">
                                      <a:latin typeface="Cambria Math" panose="02040503050406030204" pitchFamily="18" charset="0"/>
                                    </a:rPr>
                                    <m:t>𝜎</m:t>
                                  </m:r>
                                </m:e>
                                <m:sup>
                                  <m:r>
                                    <a:rPr lang="en-US" altLang="zh-TW" i="1">
                                      <a:latin typeface="Cambria Math" panose="02040503050406030204" pitchFamily="18" charset="0"/>
                                    </a:rPr>
                                    <m:t>∗</m:t>
                                  </m:r>
                                </m:sup>
                              </m:sSup>
                              <m:r>
                                <a:rPr lang="en-US" altLang="zh-TW" i="1">
                                  <a:latin typeface="Cambria Math" panose="02040503050406030204" pitchFamily="18" charset="0"/>
                                </a:rPr>
                                <m:t>(</m:t>
                              </m:r>
                              <m:r>
                                <a:rPr lang="en-US" altLang="zh-TW" i="1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  <m:r>
                                <a:rPr lang="en-US" altLang="zh-TW" i="1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altLang="zh-TW" i="1">
                                  <a:latin typeface="Cambria Math" panose="02040503050406030204" pitchFamily="18" charset="0"/>
                                </a:rPr>
                                <m:t>𝑣</m:t>
                              </m:r>
                              <m:r>
                                <a:rPr lang="en-US" altLang="zh-TW" i="1">
                                  <a:latin typeface="Cambria Math" panose="02040503050406030204" pitchFamily="18" charset="0"/>
                                </a:rPr>
                                <m:t>))</m:t>
                              </m:r>
                            </m:e>
                            <m:sup>
                              <m:r>
                                <a:rPr lang="en-US" altLang="zh-TW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𝑑</m:t>
                          </m:r>
                          <m:sSup>
                            <m:sSupPr>
                              <m:ctrlPr>
                                <a:rPr lang="en-US" altLang="zh-TW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zh-TW" altLang="en-US" b="0" i="1" smtClean="0">
                                  <a:latin typeface="Cambria Math" panose="02040503050406030204" pitchFamily="18" charset="0"/>
                                </a:rPr>
                                <m:t>𝜎</m:t>
                              </m:r>
                            </m:e>
                            <m:sup>
                              <m:r>
                                <a:rPr lang="en-US" altLang="zh-TW" b="0" i="1" smtClean="0">
                                  <a:latin typeface="Cambria Math" panose="02040503050406030204" pitchFamily="18" charset="0"/>
                                </a:rPr>
                                <m:t>∗</m:t>
                              </m:r>
                            </m:sup>
                          </m:sSup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𝑣</m:t>
                          </m:r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)</m:t>
                          </m:r>
                        </m:den>
                      </m:f>
                      <m:f>
                        <m:fPr>
                          <m:ctrlP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𝑑</m:t>
                          </m:r>
                          <m:sSup>
                            <m:sSupPr>
                              <m:ctrlPr>
                                <a:rPr lang="en-US" altLang="zh-TW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zh-TW" altLang="en-US" b="0" i="1" smtClean="0">
                                  <a:latin typeface="Cambria Math" panose="02040503050406030204" pitchFamily="18" charset="0"/>
                                </a:rPr>
                                <m:t>𝜎</m:t>
                              </m:r>
                            </m:e>
                            <m:sup>
                              <m:r>
                                <a:rPr lang="en-US" altLang="zh-TW" b="0" i="1" smtClean="0">
                                  <a:latin typeface="Cambria Math" panose="02040503050406030204" pitchFamily="18" charset="0"/>
                                </a:rPr>
                                <m:t>∗</m:t>
                              </m:r>
                            </m:sup>
                          </m:sSup>
                          <m:r>
                            <a:rPr lang="en-US" altLang="zh-TW" i="1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altLang="zh-TW" i="1">
                              <a:latin typeface="Cambria Math" panose="02040503050406030204" pitchFamily="18" charset="0"/>
                            </a:rPr>
                            <m:t>𝑡</m:t>
                          </m:r>
                          <m:r>
                            <a:rPr lang="en-US" altLang="zh-TW" i="1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altLang="zh-TW" i="1">
                              <a:latin typeface="Cambria Math" panose="02040503050406030204" pitchFamily="18" charset="0"/>
                            </a:rPr>
                            <m:t>𝑣</m:t>
                          </m:r>
                          <m:r>
                            <a:rPr lang="en-US" altLang="zh-TW" i="1">
                              <a:latin typeface="Cambria Math" panose="02040503050406030204" pitchFamily="18" charset="0"/>
                            </a:rPr>
                            <m:t>)</m:t>
                          </m:r>
                        </m:num>
                        <m:den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𝑑𝑣</m:t>
                          </m:r>
                        </m:den>
                      </m:f>
                      <m:r>
                        <a:rPr lang="en-US" altLang="zh-TW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altLang="zh-TW" b="0" i="0" smtClean="0">
                          <a:latin typeface="Cambria Math" panose="02040503050406030204" pitchFamily="18" charset="0"/>
                        </a:rPr>
                        <m:t> </m:t>
                      </m:r>
                      <m:sSup>
                        <m:sSupPr>
                          <m:ctrlPr>
                            <a:rPr lang="en-US" altLang="zh-TW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m:rPr>
                              <m:sty m:val="p"/>
                            </m:rPr>
                            <a:rPr lang="el-GR" altLang="zh-TW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σ</m:t>
                          </m:r>
                        </m:e>
                        <m:sup>
                          <m:r>
                            <a:rPr lang="en-US" altLang="zh-TW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∗</m:t>
                          </m:r>
                        </m:sup>
                      </m:sSup>
                      <m:r>
                        <a:rPr lang="en-US" altLang="zh-TW" i="1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altLang="zh-TW" i="1">
                          <a:latin typeface="Cambria Math" panose="02040503050406030204" pitchFamily="18" charset="0"/>
                        </a:rPr>
                        <m:t>𝑡</m:t>
                      </m:r>
                      <m:r>
                        <a:rPr lang="en-US" altLang="zh-TW" i="1"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n-US" altLang="zh-TW" i="1">
                          <a:latin typeface="Cambria Math" panose="02040503050406030204" pitchFamily="18" charset="0"/>
                        </a:rPr>
                        <m:t>𝑣</m:t>
                      </m:r>
                      <m:r>
                        <a:rPr lang="en-US" altLang="zh-TW" i="1">
                          <a:latin typeface="Cambria Math" panose="02040503050406030204" pitchFamily="18" charset="0"/>
                        </a:rPr>
                        <m:t>)</m:t>
                      </m:r>
                      <m:r>
                        <a:rPr lang="zh-TW" altLang="el-GR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𝜎</m:t>
                      </m:r>
                      <m:r>
                        <a:rPr lang="en-US" altLang="zh-TW" i="1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altLang="zh-TW" i="1">
                          <a:latin typeface="Cambria Math" panose="02040503050406030204" pitchFamily="18" charset="0"/>
                        </a:rPr>
                        <m:t>𝑡</m:t>
                      </m:r>
                      <m:r>
                        <a:rPr lang="en-US" altLang="zh-TW" i="1"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n-US" altLang="zh-TW" i="1">
                          <a:latin typeface="Cambria Math" panose="02040503050406030204" pitchFamily="18" charset="0"/>
                        </a:rPr>
                        <m:t>𝑣</m:t>
                      </m:r>
                      <m:r>
                        <a:rPr lang="en-US" altLang="zh-TW" i="1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zh-TW" altLang="en-US"/>
              </a:p>
            </p:txBody>
          </p:sp>
        </mc:Choice>
        <mc:Fallback>
          <p:sp>
            <p:nvSpPr>
              <p:cNvPr id="9" name="文字方塊 8">
                <a:extLst>
                  <a:ext uri="{FF2B5EF4-FFF2-40B4-BE49-F238E27FC236}">
                    <a16:creationId xmlns:a16="http://schemas.microsoft.com/office/drawing/2014/main" id="{BF71E7E5-8982-4A3B-86AB-DFBF6C15703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03402" y="5936060"/>
                <a:ext cx="6094070" cy="841256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1" name="圖片 10">
            <a:extLst>
              <a:ext uri="{FF2B5EF4-FFF2-40B4-BE49-F238E27FC236}">
                <a16:creationId xmlns:a16="http://schemas.microsoft.com/office/drawing/2014/main" id="{9E0D21E6-BC7D-4EEA-866E-B7255999B435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080714" y="658382"/>
            <a:ext cx="5016758" cy="5143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64798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7E7702D3-F022-4A7F-BD1F-55BBEC31BF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/>
              <a:t>Proof (cont.)</a:t>
            </a:r>
            <a:endParaRPr lang="zh-TW" altLang="en-US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內容版面配置區 2">
                <a:extLst>
                  <a:ext uri="{FF2B5EF4-FFF2-40B4-BE49-F238E27FC236}">
                    <a16:creationId xmlns:a16="http://schemas.microsoft.com/office/drawing/2014/main" id="{DB38BF32-CFA2-46E0-8644-A6AE141A8DEA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11353800" cy="4351338"/>
              </a:xfrm>
            </p:spPr>
            <p:txBody>
              <a:bodyPr/>
              <a:lstStyle/>
              <a:p>
                <a:pPr>
                  <a:lnSpc>
                    <a:spcPct val="150000"/>
                  </a:lnSpc>
                </a:pPr>
                <a14:m>
                  <m:oMath xmlns:m="http://schemas.openxmlformats.org/officeDocument/2006/math">
                    <m:r>
                      <a:rPr lang="zh-TW" altLang="en-US" sz="2800" i="1" smtClean="0">
                        <a:latin typeface="Cambria Math" panose="02040503050406030204" pitchFamily="18" charset="0"/>
                      </a:rPr>
                      <m:t>𝛼</m:t>
                    </m:r>
                    <m:d>
                      <m:dPr>
                        <m:ctrlPr>
                          <a:rPr lang="en-US" altLang="zh-TW" sz="28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zh-TW" sz="2800" i="1">
                            <a:latin typeface="Cambria Math" panose="02040503050406030204" pitchFamily="18" charset="0"/>
                          </a:rPr>
                          <m:t>𝑡</m:t>
                        </m:r>
                        <m:r>
                          <a:rPr lang="en-US" altLang="zh-TW" sz="2800" i="1">
                            <a:latin typeface="Cambria Math" panose="02040503050406030204" pitchFamily="18" charset="0"/>
                          </a:rPr>
                          <m:t>, </m:t>
                        </m:r>
                        <m:r>
                          <a:rPr lang="en-US" altLang="zh-TW" sz="2800" b="0" i="1" smtClean="0">
                            <a:latin typeface="Cambria Math" panose="02040503050406030204" pitchFamily="18" charset="0"/>
                          </a:rPr>
                          <m:t>𝑇</m:t>
                        </m:r>
                      </m:e>
                    </m:d>
                    <m:r>
                      <a:rPr lang="en-US" altLang="zh-TW" sz="28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zh-TW" altLang="en-US" sz="2800" b="0" i="1" smtClean="0">
                        <a:latin typeface="Cambria Math" panose="02040503050406030204" pitchFamily="18" charset="0"/>
                      </a:rPr>
                      <m:t>𝜎</m:t>
                    </m:r>
                    <m:d>
                      <m:dPr>
                        <m:ctrlPr>
                          <a:rPr lang="en-US" altLang="zh-TW" sz="28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zh-TW" sz="2800" i="1">
                            <a:latin typeface="Cambria Math" panose="02040503050406030204" pitchFamily="18" charset="0"/>
                          </a:rPr>
                          <m:t>𝑡</m:t>
                        </m:r>
                        <m:r>
                          <a:rPr lang="en-US" altLang="zh-TW" sz="2800" i="1">
                            <a:latin typeface="Cambria Math" panose="02040503050406030204" pitchFamily="18" charset="0"/>
                          </a:rPr>
                          <m:t>, </m:t>
                        </m:r>
                        <m:r>
                          <a:rPr lang="en-US" altLang="zh-TW" sz="2800" b="0" i="1" smtClean="0">
                            <a:latin typeface="Cambria Math" panose="02040503050406030204" pitchFamily="18" charset="0"/>
                          </a:rPr>
                          <m:t>𝑇</m:t>
                        </m:r>
                      </m:e>
                    </m:d>
                    <m:d>
                      <m:dPr>
                        <m:begChr m:val="["/>
                        <m:endChr m:val="]"/>
                        <m:ctrlPr>
                          <a:rPr lang="en-US" altLang="zh-TW" sz="28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n-US" altLang="zh-TW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zh-TW" altLang="en-US" i="1">
                                <a:latin typeface="Cambria Math" panose="02040503050406030204" pitchFamily="18" charset="0"/>
                              </a:rPr>
                              <m:t>𝜎</m:t>
                            </m:r>
                          </m:e>
                          <m:sup>
                            <m:r>
                              <a:rPr lang="en-US" altLang="zh-TW" b="0" i="1" smtClean="0">
                                <a:latin typeface="Cambria Math" panose="02040503050406030204" pitchFamily="18" charset="0"/>
                              </a:rPr>
                              <m:t>∗</m:t>
                            </m:r>
                          </m:sup>
                        </m:sSup>
                        <m:d>
                          <m:dPr>
                            <m:ctrlPr>
                              <a:rPr lang="en-US" altLang="zh-TW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altLang="zh-TW" i="1">
                                <a:latin typeface="Cambria Math" panose="02040503050406030204" pitchFamily="18" charset="0"/>
                              </a:rPr>
                              <m:t>𝑡</m:t>
                            </m:r>
                            <m:r>
                              <a:rPr lang="en-US" altLang="zh-TW" i="1">
                                <a:latin typeface="Cambria Math" panose="02040503050406030204" pitchFamily="18" charset="0"/>
                              </a:rPr>
                              <m:t>, </m:t>
                            </m:r>
                            <m:r>
                              <a:rPr lang="en-US" altLang="zh-TW" i="1">
                                <a:latin typeface="Cambria Math" panose="02040503050406030204" pitchFamily="18" charset="0"/>
                              </a:rPr>
                              <m:t>𝑇</m:t>
                            </m:r>
                          </m:e>
                        </m:d>
                        <m:r>
                          <a:rPr lang="en-US" altLang="zh-TW" b="0" i="1" smtClean="0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zh-TW" altLang="en-US" i="1">
                            <a:latin typeface="Cambria Math" panose="02040503050406030204" pitchFamily="18" charset="0"/>
                          </a:rPr>
                          <m:t>𝜃</m:t>
                        </m:r>
                        <m:d>
                          <m:dPr>
                            <m:ctrlPr>
                              <a:rPr lang="en-US" altLang="zh-TW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altLang="zh-TW" i="1">
                                <a:latin typeface="Cambria Math" panose="02040503050406030204" pitchFamily="18" charset="0"/>
                              </a:rPr>
                              <m:t>𝑡</m:t>
                            </m:r>
                          </m:e>
                        </m:d>
                      </m:e>
                    </m:d>
                  </m:oMath>
                </a14:m>
                <a:endParaRPr lang="en-US" altLang="zh-TW" sz="2800" b="0"/>
              </a:p>
              <a:p>
                <a:pPr>
                  <a:lnSpc>
                    <a:spcPct val="150000"/>
                  </a:lnSpc>
                </a:pPr>
                <a14:m>
                  <m:oMath xmlns:m="http://schemas.openxmlformats.org/officeDocument/2006/math">
                    <m:r>
                      <a:rPr lang="zh-TW" altLang="en-US" i="1" smtClean="0">
                        <a:latin typeface="Cambria Math" panose="02040503050406030204" pitchFamily="18" charset="0"/>
                      </a:rPr>
                      <m:t>𝜃</m:t>
                    </m:r>
                    <m:d>
                      <m:dPr>
                        <m:ctrlPr>
                          <a:rPr lang="en-US" altLang="zh-TW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</m:d>
                    <m:r>
                      <a:rPr lang="en-US" altLang="zh-TW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altLang="zh-TW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zh-TW" altLang="en-US" i="1">
                            <a:latin typeface="Cambria Math" panose="02040503050406030204" pitchFamily="18" charset="0"/>
                          </a:rPr>
                          <m:t>𝛼</m:t>
                        </m:r>
                        <m:d>
                          <m:dPr>
                            <m:ctrlPr>
                              <a:rPr lang="en-US" altLang="zh-TW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altLang="zh-TW" i="1">
                                <a:latin typeface="Cambria Math" panose="02040503050406030204" pitchFamily="18" charset="0"/>
                              </a:rPr>
                              <m:t>𝑡</m:t>
                            </m:r>
                            <m:r>
                              <a:rPr lang="en-US" altLang="zh-TW" i="1">
                                <a:latin typeface="Cambria Math" panose="02040503050406030204" pitchFamily="18" charset="0"/>
                              </a:rPr>
                              <m:t>, </m:t>
                            </m:r>
                            <m:r>
                              <a:rPr lang="en-US" altLang="zh-TW" i="1">
                                <a:latin typeface="Cambria Math" panose="02040503050406030204" pitchFamily="18" charset="0"/>
                              </a:rPr>
                              <m:t>𝑇</m:t>
                            </m:r>
                          </m:e>
                        </m:d>
                      </m:num>
                      <m:den>
                        <m:r>
                          <a:rPr lang="zh-TW" altLang="en-US" i="1">
                            <a:latin typeface="Cambria Math" panose="02040503050406030204" pitchFamily="18" charset="0"/>
                          </a:rPr>
                          <m:t>𝜎</m:t>
                        </m:r>
                        <m:d>
                          <m:dPr>
                            <m:ctrlPr>
                              <a:rPr lang="en-US" altLang="zh-TW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altLang="zh-TW" i="1">
                                <a:latin typeface="Cambria Math" panose="02040503050406030204" pitchFamily="18" charset="0"/>
                              </a:rPr>
                              <m:t>𝑡</m:t>
                            </m:r>
                            <m:r>
                              <a:rPr lang="en-US" altLang="zh-TW" i="1">
                                <a:latin typeface="Cambria Math" panose="02040503050406030204" pitchFamily="18" charset="0"/>
                              </a:rPr>
                              <m:t>, </m:t>
                            </m:r>
                            <m:r>
                              <a:rPr lang="en-US" altLang="zh-TW" i="1">
                                <a:latin typeface="Cambria Math" panose="02040503050406030204" pitchFamily="18" charset="0"/>
                              </a:rPr>
                              <m:t>𝑇</m:t>
                            </m:r>
                          </m:e>
                        </m:d>
                      </m:den>
                    </m:f>
                    <m:r>
                      <a:rPr lang="en-US" altLang="zh-TW" b="0" i="1" smtClean="0">
                        <a:latin typeface="Cambria Math" panose="02040503050406030204" pitchFamily="18" charset="0"/>
                      </a:rPr>
                      <m:t> −</m:t>
                    </m:r>
                    <m:sSup>
                      <m:sSupPr>
                        <m:ctrlPr>
                          <a:rPr lang="en-US" altLang="zh-TW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zh-TW" altLang="en-US" i="1">
                            <a:latin typeface="Cambria Math" panose="02040503050406030204" pitchFamily="18" charset="0"/>
                          </a:rPr>
                          <m:t>𝜎</m:t>
                        </m:r>
                      </m:e>
                      <m:sup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∗</m:t>
                        </m:r>
                      </m:sup>
                    </m:sSup>
                    <m:d>
                      <m:dPr>
                        <m:ctrlPr>
                          <a:rPr lang="en-US" altLang="zh-TW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𝑡</m:t>
                        </m:r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, </m:t>
                        </m:r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𝑇</m:t>
                        </m:r>
                      </m:e>
                    </m:d>
                    <m:r>
                      <a:rPr lang="en-US" altLang="zh-TW" b="0" i="1" smtClean="0">
                        <a:latin typeface="Cambria Math" panose="02040503050406030204" pitchFamily="18" charset="0"/>
                      </a:rPr>
                      <m:t>, 0≤</m:t>
                    </m:r>
                    <m:r>
                      <a:rPr lang="en-US" altLang="zh-TW" b="0" i="1" smtClean="0">
                        <a:latin typeface="Cambria Math" panose="02040503050406030204" pitchFamily="18" charset="0"/>
                      </a:rPr>
                      <m:t>𝑡</m:t>
                    </m:r>
                    <m:r>
                      <a:rPr lang="en-US" altLang="zh-TW" b="0" i="1" smtClean="0">
                        <a:latin typeface="Cambria Math" panose="02040503050406030204" pitchFamily="18" charset="0"/>
                      </a:rPr>
                      <m:t>≤</m:t>
                    </m:r>
                    <m:r>
                      <a:rPr lang="en-US" altLang="zh-TW" b="0" i="1" smtClean="0">
                        <a:latin typeface="Cambria Math" panose="02040503050406030204" pitchFamily="18" charset="0"/>
                      </a:rPr>
                      <m:t>𝑇</m:t>
                    </m:r>
                    <m:r>
                      <a:rPr lang="en-US" altLang="zh-TW" b="0" i="1" smtClean="0">
                        <a:latin typeface="Cambria Math" panose="02040503050406030204" pitchFamily="18" charset="0"/>
                      </a:rPr>
                      <m:t>,</m:t>
                    </m:r>
                    <m:r>
                      <a:rPr lang="zh-TW" altLang="en-US" i="1">
                        <a:latin typeface="Cambria Math" panose="02040503050406030204" pitchFamily="18" charset="0"/>
                      </a:rPr>
                      <m:t>𝜎</m:t>
                    </m:r>
                    <m:r>
                      <a:rPr lang="en-US" altLang="zh-TW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altLang="zh-TW" i="1">
                        <a:latin typeface="Cambria Math" panose="02040503050406030204" pitchFamily="18" charset="0"/>
                      </a:rPr>
                      <m:t>𝑡</m:t>
                    </m:r>
                    <m:r>
                      <a:rPr lang="en-US" altLang="zh-TW" i="1">
                        <a:latin typeface="Cambria Math" panose="02040503050406030204" pitchFamily="18" charset="0"/>
                      </a:rPr>
                      <m:t>, </m:t>
                    </m:r>
                    <m:r>
                      <a:rPr lang="en-US" altLang="zh-TW" i="1">
                        <a:latin typeface="Cambria Math" panose="02040503050406030204" pitchFamily="18" charset="0"/>
                      </a:rPr>
                      <m:t>𝑇</m:t>
                    </m:r>
                    <m:r>
                      <a:rPr lang="en-US" altLang="zh-TW" i="1">
                        <a:latin typeface="Cambria Math" panose="02040503050406030204" pitchFamily="18" charset="0"/>
                      </a:rPr>
                      <m:t>)≠0. </m:t>
                    </m:r>
                  </m:oMath>
                </a14:m>
                <a:r>
                  <a:rPr lang="en-US" altLang="zh-TW" sz="2800" b="0"/>
                  <a:t> (10.3.17) </a:t>
                </a:r>
              </a:p>
              <a:p>
                <a:pPr>
                  <a:lnSpc>
                    <a:spcPct val="150000"/>
                  </a:lnSpc>
                </a:pPr>
                <a14:m>
                  <m:oMath xmlns:m="http://schemas.openxmlformats.org/officeDocument/2006/math">
                    <m:r>
                      <a:rPr lang="zh-TW" altLang="en-US" i="1" smtClean="0">
                        <a:latin typeface="Cambria Math" panose="02040503050406030204" pitchFamily="18" charset="0"/>
                      </a:rPr>
                      <m:t>𝜃</m:t>
                    </m:r>
                    <m:d>
                      <m:dPr>
                        <m:ctrlPr>
                          <a:rPr lang="en-US" altLang="zh-TW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</m:d>
                  </m:oMath>
                </a14:m>
                <a:r>
                  <a:rPr lang="en-US" altLang="zh-TW" sz="2800" b="0"/>
                  <a:t> is unique, and hence the risk-neutral measure is unique. </a:t>
                </a:r>
              </a:p>
              <a:p>
                <a:pPr>
                  <a:lnSpc>
                    <a:spcPct val="150000"/>
                  </a:lnSpc>
                </a:pPr>
                <a:r>
                  <a:rPr lang="en-US" altLang="zh-TW"/>
                  <a:t>The Second Fundamental Theorem of Asset Pricing by Theorem 5.4.9</a:t>
                </a:r>
              </a:p>
              <a:p>
                <a:pPr lvl="1">
                  <a:lnSpc>
                    <a:spcPct val="150000"/>
                  </a:lnSpc>
                </a:pPr>
                <a:r>
                  <a:rPr lang="en-US" altLang="zh-TW"/>
                  <a:t>Guarantees that the model is complete</a:t>
                </a:r>
                <a:endParaRPr lang="en-US" altLang="zh-TW" b="0"/>
              </a:p>
              <a:p>
                <a:pPr>
                  <a:lnSpc>
                    <a:spcPct val="150000"/>
                  </a:lnSpc>
                </a:pPr>
                <a:endParaRPr lang="en-US" altLang="zh-TW" sz="2800" b="0"/>
              </a:p>
            </p:txBody>
          </p:sp>
        </mc:Choice>
        <mc:Fallback>
          <p:sp>
            <p:nvSpPr>
              <p:cNvPr id="3" name="內容版面配置區 2">
                <a:extLst>
                  <a:ext uri="{FF2B5EF4-FFF2-40B4-BE49-F238E27FC236}">
                    <a16:creationId xmlns:a16="http://schemas.microsoft.com/office/drawing/2014/main" id="{DB38BF32-CFA2-46E0-8644-A6AE141A8DEA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11353800" cy="4351338"/>
              </a:xfrm>
              <a:blipFill>
                <a:blip r:embed="rId2"/>
                <a:stretch>
                  <a:fillRect l="-967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8" name="圖片 7">
            <a:extLst>
              <a:ext uri="{FF2B5EF4-FFF2-40B4-BE49-F238E27FC236}">
                <a16:creationId xmlns:a16="http://schemas.microsoft.com/office/drawing/2014/main" id="{4F0FAC71-A732-430F-9083-F2B711F8858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00495" y="5956281"/>
            <a:ext cx="6115364" cy="7112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15706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7305D36D-8181-4FFC-94B2-3D068D0E34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/>
              <a:t>10.3.4 HJM Under Risk-Neutral Measure</a:t>
            </a:r>
            <a:endParaRPr lang="zh-TW" altLang="en-US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內容版面配置區 2">
                <a:extLst>
                  <a:ext uri="{FF2B5EF4-FFF2-40B4-BE49-F238E27FC236}">
                    <a16:creationId xmlns:a16="http://schemas.microsoft.com/office/drawing/2014/main" id="{DC384482-CA92-4614-AC12-1A5507C6221A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2625839"/>
                <a:ext cx="11353800" cy="3551123"/>
              </a:xfrm>
            </p:spPr>
            <p:txBody>
              <a:bodyPr>
                <a:normAutofit fontScale="92500" lnSpcReduction="10000"/>
              </a:bodyPr>
              <a:lstStyle/>
              <a:p>
                <a:r>
                  <a:rPr lang="en-US" altLang="zh-TW"/>
                  <a:t>W(u) is a Brownian motion under the actual measure </a:t>
                </a:r>
                <a14:m>
                  <m:oMath xmlns:m="http://schemas.openxmlformats.org/officeDocument/2006/math">
                    <m:r>
                      <a:rPr lang="en-US" altLang="zh-TW" i="1" smtClean="0">
                        <a:latin typeface="Cambria Math" panose="02040503050406030204" pitchFamily="18" charset="0"/>
                      </a:rPr>
                      <m:t>ℙ</m:t>
                    </m:r>
                  </m:oMath>
                </a14:m>
                <a:endParaRPr lang="en-US" altLang="zh-TW"/>
              </a:p>
              <a:p>
                <a:r>
                  <a:rPr lang="en-US" altLang="zh-TW"/>
                  <a:t>Assume the model satisfies the HJM no-arbitrage condition (10.3.16)</a:t>
                </a:r>
              </a:p>
              <a:p>
                <a:r>
                  <a:rPr lang="en-US" altLang="zh-TW"/>
                  <a:t>Rewrite 10.3.5 as</a:t>
                </a:r>
              </a:p>
              <a:p>
                <a:pPr lvl="1"/>
                <a14:m>
                  <m:oMath xmlns:m="http://schemas.openxmlformats.org/officeDocument/2006/math">
                    <m:r>
                      <a:rPr lang="en-US" altLang="zh-TW" b="0" i="1" smtClean="0">
                        <a:latin typeface="Cambria Math" panose="02040503050406030204" pitchFamily="18" charset="0"/>
                      </a:rPr>
                      <m:t>𝑑𝑓</m:t>
                    </m:r>
                    <m:d>
                      <m:dPr>
                        <m:ctrlPr>
                          <a:rPr lang="en-US" altLang="zh-TW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zh-TW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  <m:r>
                          <a:rPr lang="en-US" altLang="zh-TW" b="0" i="1" smtClean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altLang="zh-TW" b="0" i="1" smtClean="0">
                            <a:latin typeface="Cambria Math" panose="02040503050406030204" pitchFamily="18" charset="0"/>
                          </a:rPr>
                          <m:t>𝑇</m:t>
                        </m:r>
                      </m:e>
                    </m:d>
                    <m:r>
                      <a:rPr lang="en-US" altLang="zh-TW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zh-TW" altLang="en-US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𝛼</m:t>
                    </m:r>
                    <m:d>
                      <m:dPr>
                        <m:ctrlPr>
                          <a:rPr lang="en-US" altLang="zh-TW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zh-TW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𝑡</m:t>
                        </m:r>
                        <m:r>
                          <a:rPr lang="en-US" altLang="zh-TW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, </m:t>
                        </m:r>
                        <m:r>
                          <a:rPr lang="en-US" altLang="zh-TW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𝑇</m:t>
                        </m:r>
                      </m:e>
                    </m:d>
                    <m:r>
                      <a:rPr lang="en-US" altLang="zh-TW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𝑑𝑡</m:t>
                    </m:r>
                    <m:r>
                      <a:rPr lang="en-US" altLang="zh-TW" b="0" i="0" smtClean="0">
                        <a:latin typeface="Cambria Math" panose="02040503050406030204" pitchFamily="18" charset="0"/>
                      </a:rPr>
                      <m:t>+</m:t>
                    </m:r>
                    <m:r>
                      <m:rPr>
                        <m:sty m:val="p"/>
                      </m:rPr>
                      <a:rPr lang="el-GR" altLang="zh-TW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σ</m:t>
                    </m:r>
                    <m:d>
                      <m:dPr>
                        <m:ctrlPr>
                          <a:rPr lang="en-US" altLang="zh-TW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zh-TW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𝑡</m:t>
                        </m:r>
                        <m:r>
                          <a:rPr lang="en-US" altLang="zh-TW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,</m:t>
                        </m:r>
                        <m:r>
                          <a:rPr lang="en-US" altLang="zh-TW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𝑇</m:t>
                        </m:r>
                      </m:e>
                    </m:d>
                    <m:r>
                      <a:rPr lang="en-US" altLang="zh-TW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𝑑𝑊</m:t>
                    </m:r>
                    <m:d>
                      <m:dPr>
                        <m:ctrlPr>
                          <a:rPr lang="en-US" altLang="zh-TW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zh-TW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𝑡</m:t>
                        </m:r>
                      </m:e>
                    </m:d>
                  </m:oMath>
                </a14:m>
                <a:br>
                  <a:rPr lang="en-US" altLang="zh-TW" b="0">
                    <a:ea typeface="Cambria Math" panose="02040503050406030204" pitchFamily="18" charset="0"/>
                  </a:rPr>
                </a:br>
                <a:r>
                  <a:rPr lang="en-US" altLang="zh-TW" b="0">
                    <a:ea typeface="Cambria Math" panose="02040503050406030204" pitchFamily="18" charset="0"/>
                  </a:rPr>
                  <a:t>		</a:t>
                </a:r>
                <a14:m>
                  <m:oMath xmlns:m="http://schemas.openxmlformats.org/officeDocument/2006/math">
                    <m:r>
                      <a:rPr lang="en-US" altLang="zh-TW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m:rPr>
                        <m:sty m:val="p"/>
                      </m:rPr>
                      <a:rPr lang="el-GR" altLang="zh-TW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σ</m:t>
                    </m:r>
                    <m:d>
                      <m:dPr>
                        <m:ctrlPr>
                          <a:rPr lang="en-US" altLang="zh-TW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zh-TW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𝑡</m:t>
                        </m:r>
                        <m:r>
                          <a:rPr lang="en-US" altLang="zh-TW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,</m:t>
                        </m:r>
                        <m:r>
                          <a:rPr lang="en-US" altLang="zh-TW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𝑇</m:t>
                        </m:r>
                      </m:e>
                    </m:d>
                    <m:d>
                      <m:dPr>
                        <m:begChr m:val="["/>
                        <m:endChr m:val="]"/>
                        <m:ctrlPr>
                          <a:rPr lang="en-US" altLang="zh-TW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n-US" altLang="zh-TW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m:rPr>
                                <m:sty m:val="p"/>
                              </m:rPr>
                              <a:rPr lang="el-GR" altLang="zh-TW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σ</m:t>
                            </m:r>
                          </m:e>
                          <m:sup>
                            <m:r>
                              <a:rPr lang="en-US" altLang="zh-TW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∗</m:t>
                            </m:r>
                          </m:sup>
                        </m:sSup>
                        <m:d>
                          <m:dPr>
                            <m:ctrlPr>
                              <a:rPr lang="en-US" altLang="zh-TW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altLang="zh-TW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𝑡</m:t>
                            </m:r>
                            <m:r>
                              <a:rPr lang="en-US" altLang="zh-TW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,</m:t>
                            </m:r>
                            <m:r>
                              <a:rPr lang="en-US" altLang="zh-TW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𝑇</m:t>
                            </m:r>
                          </m:e>
                        </m:d>
                        <m:r>
                          <a:rPr lang="en-US" altLang="zh-TW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+</m:t>
                        </m:r>
                        <m:r>
                          <a:rPr lang="zh-TW" altLang="en-US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𝜃</m:t>
                        </m:r>
                        <m:d>
                          <m:dPr>
                            <m:ctrlPr>
                              <a:rPr lang="en-US" altLang="zh-TW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altLang="zh-TW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𝑡</m:t>
                            </m:r>
                          </m:e>
                        </m:d>
                      </m:e>
                    </m:d>
                    <m:r>
                      <a:rPr lang="en-US" altLang="zh-TW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𝑑𝑡</m:t>
                    </m:r>
                    <m:r>
                      <a:rPr lang="en-US" altLang="zh-TW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  <m:r>
                      <m:rPr>
                        <m:sty m:val="p"/>
                      </m:rPr>
                      <a:rPr lang="el-GR" altLang="zh-TW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σ</m:t>
                    </m:r>
                    <m:d>
                      <m:dPr>
                        <m:ctrlPr>
                          <a:rPr lang="en-US" altLang="zh-TW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zh-TW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𝑡</m:t>
                        </m:r>
                        <m:r>
                          <a:rPr lang="en-US" altLang="zh-TW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,</m:t>
                        </m:r>
                        <m:r>
                          <a:rPr lang="en-US" altLang="zh-TW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𝑇</m:t>
                        </m:r>
                      </m:e>
                    </m:d>
                    <m:r>
                      <a:rPr lang="en-US" altLang="zh-TW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𝑑𝑊</m:t>
                    </m:r>
                    <m:d>
                      <m:dPr>
                        <m:ctrlPr>
                          <a:rPr lang="en-US" altLang="zh-TW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zh-TW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𝑡</m:t>
                        </m:r>
                      </m:e>
                    </m:d>
                  </m:oMath>
                </a14:m>
                <a:br>
                  <a:rPr lang="en-US" altLang="zh-TW">
                    <a:ea typeface="Cambria Math" panose="02040503050406030204" pitchFamily="18" charset="0"/>
                  </a:rPr>
                </a:br>
                <a:r>
                  <a:rPr lang="en-US" altLang="zh-TW">
                    <a:ea typeface="Cambria Math" panose="02040503050406030204" pitchFamily="18" charset="0"/>
                  </a:rPr>
                  <a:t>		</a:t>
                </a:r>
                <a14:m>
                  <m:oMath xmlns:m="http://schemas.openxmlformats.org/officeDocument/2006/math">
                    <m:r>
                      <a:rPr lang="en-US" altLang="zh-TW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m:rPr>
                        <m:sty m:val="p"/>
                      </m:rPr>
                      <a:rPr lang="el-GR" altLang="zh-TW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σ</m:t>
                    </m:r>
                    <m:d>
                      <m:dPr>
                        <m:ctrlPr>
                          <a:rPr lang="en-US" altLang="zh-TW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zh-TW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𝑡</m:t>
                        </m:r>
                        <m:r>
                          <a:rPr lang="en-US" altLang="zh-TW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,</m:t>
                        </m:r>
                        <m:r>
                          <a:rPr lang="en-US" altLang="zh-TW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𝑇</m:t>
                        </m:r>
                      </m:e>
                    </m:d>
                    <m:sSup>
                      <m:sSupPr>
                        <m:ctrlPr>
                          <a:rPr lang="en-US" altLang="zh-TW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m:rPr>
                            <m:sty m:val="p"/>
                          </m:rPr>
                          <a:rPr lang="el-GR" altLang="zh-TW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σ</m:t>
                        </m:r>
                      </m:e>
                      <m:sup>
                        <m:r>
                          <a:rPr lang="en-US" altLang="zh-TW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∗</m:t>
                        </m:r>
                      </m:sup>
                    </m:sSup>
                    <m:d>
                      <m:dPr>
                        <m:ctrlPr>
                          <a:rPr lang="en-US" altLang="zh-TW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zh-TW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𝑡</m:t>
                        </m:r>
                        <m:r>
                          <a:rPr lang="en-US" altLang="zh-TW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,</m:t>
                        </m:r>
                        <m:r>
                          <a:rPr lang="en-US" altLang="zh-TW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𝑇</m:t>
                        </m:r>
                      </m:e>
                    </m:d>
                    <m:r>
                      <a:rPr lang="en-US" altLang="zh-TW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𝑑𝑡</m:t>
                    </m:r>
                    <m:r>
                      <a:rPr lang="en-US" altLang="zh-TW" i="1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  <m:r>
                      <m:rPr>
                        <m:sty m:val="p"/>
                      </m:rPr>
                      <a:rPr lang="el-GR" altLang="zh-TW" i="1" smtClean="0">
                        <a:solidFill>
                          <a:schemeClr val="accent6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σ</m:t>
                    </m:r>
                    <m:d>
                      <m:dPr>
                        <m:ctrlPr>
                          <a:rPr lang="en-US" altLang="zh-TW" i="1">
                            <a:solidFill>
                              <a:schemeClr val="accent6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zh-TW" i="1">
                            <a:solidFill>
                              <a:schemeClr val="accent6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𝑡</m:t>
                        </m:r>
                        <m:r>
                          <a:rPr lang="en-US" altLang="zh-TW" i="1">
                            <a:solidFill>
                              <a:schemeClr val="accent6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,</m:t>
                        </m:r>
                        <m:r>
                          <a:rPr lang="en-US" altLang="zh-TW" i="1">
                            <a:solidFill>
                              <a:schemeClr val="accent6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𝑇</m:t>
                        </m:r>
                      </m:e>
                    </m:d>
                    <m:r>
                      <a:rPr lang="zh-TW" altLang="en-US" i="1">
                        <a:solidFill>
                          <a:schemeClr val="accent6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𝜃</m:t>
                    </m:r>
                    <m:d>
                      <m:dPr>
                        <m:ctrlPr>
                          <a:rPr lang="en-US" altLang="zh-TW" i="1">
                            <a:solidFill>
                              <a:schemeClr val="accent6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zh-TW" i="1">
                            <a:solidFill>
                              <a:schemeClr val="accent6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𝑡</m:t>
                        </m:r>
                      </m:e>
                    </m:d>
                    <m:r>
                      <a:rPr lang="en-US" altLang="zh-TW" i="1">
                        <a:solidFill>
                          <a:schemeClr val="accent6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𝑑𝑡</m:t>
                    </m:r>
                  </m:oMath>
                </a14:m>
                <a:r>
                  <a:rPr lang="en-US" altLang="zh-TW" b="0">
                    <a:solidFill>
                      <a:schemeClr val="accent6"/>
                    </a:solidFill>
                    <a:ea typeface="Cambria Math" panose="02040503050406030204" pitchFamily="18" charset="0"/>
                  </a:rPr>
                  <a:t> +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l-GR" altLang="zh-TW" i="1">
                        <a:solidFill>
                          <a:schemeClr val="accent6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σ</m:t>
                    </m:r>
                    <m:d>
                      <m:dPr>
                        <m:ctrlPr>
                          <a:rPr lang="en-US" altLang="zh-TW" i="1">
                            <a:solidFill>
                              <a:schemeClr val="accent6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zh-TW" i="1">
                            <a:solidFill>
                              <a:schemeClr val="accent6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𝑡</m:t>
                        </m:r>
                        <m:r>
                          <a:rPr lang="en-US" altLang="zh-TW" i="1">
                            <a:solidFill>
                              <a:schemeClr val="accent6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,</m:t>
                        </m:r>
                        <m:r>
                          <a:rPr lang="en-US" altLang="zh-TW" i="1">
                            <a:solidFill>
                              <a:schemeClr val="accent6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𝑇</m:t>
                        </m:r>
                      </m:e>
                    </m:d>
                    <m:r>
                      <a:rPr lang="en-US" altLang="zh-TW" i="1">
                        <a:solidFill>
                          <a:schemeClr val="accent6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𝑑𝑊</m:t>
                    </m:r>
                    <m:d>
                      <m:dPr>
                        <m:ctrlPr>
                          <a:rPr lang="en-US" altLang="zh-TW" i="1">
                            <a:solidFill>
                              <a:schemeClr val="accent6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zh-TW" i="1">
                            <a:solidFill>
                              <a:schemeClr val="accent6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𝑡</m:t>
                        </m:r>
                      </m:e>
                    </m:d>
                  </m:oMath>
                </a14:m>
                <a:br>
                  <a:rPr lang="en-US" altLang="zh-TW" b="0">
                    <a:ea typeface="Cambria Math" panose="02040503050406030204" pitchFamily="18" charset="0"/>
                  </a:rPr>
                </a:br>
                <a:r>
                  <a:rPr lang="en-US" altLang="zh-TW" b="0">
                    <a:ea typeface="Cambria Math" panose="02040503050406030204" pitchFamily="18" charset="0"/>
                  </a:rPr>
                  <a:t>		</a:t>
                </a:r>
                <a14:m>
                  <m:oMath xmlns:m="http://schemas.openxmlformats.org/officeDocument/2006/math">
                    <m:r>
                      <a:rPr lang="en-US" altLang="zh-TW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m:rPr>
                        <m:sty m:val="p"/>
                      </m:rPr>
                      <a:rPr lang="el-GR" altLang="zh-TW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σ</m:t>
                    </m:r>
                    <m:d>
                      <m:dPr>
                        <m:ctrlPr>
                          <a:rPr lang="en-US" altLang="zh-TW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zh-TW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𝑡</m:t>
                        </m:r>
                        <m:r>
                          <a:rPr lang="en-US" altLang="zh-TW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,</m:t>
                        </m:r>
                        <m:r>
                          <a:rPr lang="en-US" altLang="zh-TW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𝑇</m:t>
                        </m:r>
                      </m:e>
                    </m:d>
                    <m:sSup>
                      <m:sSupPr>
                        <m:ctrlPr>
                          <a:rPr lang="en-US" altLang="zh-TW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m:rPr>
                            <m:sty m:val="p"/>
                          </m:rPr>
                          <a:rPr lang="el-GR" altLang="zh-TW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σ</m:t>
                        </m:r>
                      </m:e>
                      <m:sup>
                        <m:r>
                          <a:rPr lang="en-US" altLang="zh-TW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∗</m:t>
                        </m:r>
                      </m:sup>
                    </m:sSup>
                    <m:d>
                      <m:dPr>
                        <m:ctrlPr>
                          <a:rPr lang="en-US" altLang="zh-TW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zh-TW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𝑡</m:t>
                        </m:r>
                        <m:r>
                          <a:rPr lang="en-US" altLang="zh-TW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,</m:t>
                        </m:r>
                        <m:r>
                          <a:rPr lang="en-US" altLang="zh-TW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𝑇</m:t>
                        </m:r>
                      </m:e>
                    </m:d>
                    <m:r>
                      <a:rPr lang="en-US" altLang="zh-TW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𝑑𝑡</m:t>
                    </m:r>
                    <m:r>
                      <a:rPr lang="en-US" altLang="zh-TW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  <m:r>
                      <m:rPr>
                        <m:sty m:val="p"/>
                      </m:rPr>
                      <a:rPr lang="el-GR" altLang="zh-TW" i="1">
                        <a:solidFill>
                          <a:schemeClr val="accent6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σ</m:t>
                    </m:r>
                    <m:d>
                      <m:dPr>
                        <m:ctrlPr>
                          <a:rPr lang="en-US" altLang="zh-TW" i="1">
                            <a:solidFill>
                              <a:schemeClr val="accent6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zh-TW" i="1">
                            <a:solidFill>
                              <a:schemeClr val="accent6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𝑡</m:t>
                        </m:r>
                        <m:r>
                          <a:rPr lang="en-US" altLang="zh-TW" i="1">
                            <a:solidFill>
                              <a:schemeClr val="accent6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,</m:t>
                        </m:r>
                        <m:r>
                          <a:rPr lang="en-US" altLang="zh-TW" i="1">
                            <a:solidFill>
                              <a:schemeClr val="accent6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𝑇</m:t>
                        </m:r>
                      </m:e>
                    </m:d>
                    <m:r>
                      <a:rPr lang="en-US" altLang="zh-TW" b="0" i="1" smtClean="0">
                        <a:solidFill>
                          <a:schemeClr val="accent6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[</m:t>
                    </m:r>
                    <m:r>
                      <a:rPr lang="zh-TW" altLang="en-US" i="1">
                        <a:solidFill>
                          <a:schemeClr val="accent6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𝜃</m:t>
                    </m:r>
                    <m:d>
                      <m:dPr>
                        <m:ctrlPr>
                          <a:rPr lang="en-US" altLang="zh-TW" i="1">
                            <a:solidFill>
                              <a:schemeClr val="accent6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zh-TW" i="1">
                            <a:solidFill>
                              <a:schemeClr val="accent6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𝑡</m:t>
                        </m:r>
                      </m:e>
                    </m:d>
                    <m:r>
                      <a:rPr lang="en-US" altLang="zh-TW" i="1">
                        <a:solidFill>
                          <a:schemeClr val="accent6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𝑑𝑡</m:t>
                    </m:r>
                    <m:r>
                      <m:rPr>
                        <m:nor/>
                      </m:rPr>
                      <a:rPr lang="en-US" altLang="zh-TW">
                        <a:solidFill>
                          <a:schemeClr val="accent6"/>
                        </a:solidFill>
                        <a:ea typeface="Cambria Math" panose="02040503050406030204" pitchFamily="18" charset="0"/>
                      </a:rPr>
                      <m:t> +</m:t>
                    </m:r>
                    <m:r>
                      <m:rPr>
                        <m:nor/>
                      </m:rPr>
                      <a:rPr lang="en-US" altLang="zh-TW">
                        <a:solidFill>
                          <a:schemeClr val="accent6"/>
                        </a:solidFill>
                        <a:ea typeface="Cambria Math" panose="02040503050406030204" pitchFamily="18" charset="0"/>
                      </a:rPr>
                      <m:t> </m:t>
                    </m:r>
                    <m:r>
                      <a:rPr lang="en-US" altLang="zh-TW" i="1">
                        <a:solidFill>
                          <a:schemeClr val="accent6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𝑑𝑊</m:t>
                    </m:r>
                    <m:d>
                      <m:dPr>
                        <m:ctrlPr>
                          <a:rPr lang="en-US" altLang="zh-TW" i="1">
                            <a:solidFill>
                              <a:schemeClr val="accent6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zh-TW" i="1">
                            <a:solidFill>
                              <a:schemeClr val="accent6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𝑡</m:t>
                        </m:r>
                      </m:e>
                    </m:d>
                    <m:r>
                      <a:rPr lang="en-US" altLang="zh-TW" b="0" i="1" smtClean="0">
                        <a:solidFill>
                          <a:schemeClr val="accent6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]</m:t>
                    </m:r>
                  </m:oMath>
                </a14:m>
                <a:br>
                  <a:rPr lang="en-US" altLang="zh-TW" b="0">
                    <a:solidFill>
                      <a:schemeClr val="accent6"/>
                    </a:solidFill>
                    <a:ea typeface="Cambria Math" panose="02040503050406030204" pitchFamily="18" charset="0"/>
                  </a:rPr>
                </a:br>
                <a:r>
                  <a:rPr lang="en-US" altLang="zh-TW" b="0">
                    <a:solidFill>
                      <a:schemeClr val="accent6"/>
                    </a:solidFill>
                    <a:ea typeface="Cambria Math" panose="02040503050406030204" pitchFamily="18" charset="0"/>
                  </a:rPr>
                  <a:t>		</a:t>
                </a:r>
                <a14:m>
                  <m:oMath xmlns:m="http://schemas.openxmlformats.org/officeDocument/2006/math">
                    <m:r>
                      <a:rPr lang="en-US" altLang="zh-TW" b="0" i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m:rPr>
                        <m:sty m:val="p"/>
                      </m:rPr>
                      <a:rPr lang="el-GR" altLang="zh-TW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σ</m:t>
                    </m:r>
                    <m:d>
                      <m:dPr>
                        <m:ctrlPr>
                          <a:rPr lang="en-US" altLang="zh-TW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zh-TW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𝑡</m:t>
                        </m:r>
                        <m:r>
                          <a:rPr lang="en-US" altLang="zh-TW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,</m:t>
                        </m:r>
                        <m:r>
                          <a:rPr lang="en-US" altLang="zh-TW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𝑇</m:t>
                        </m:r>
                      </m:e>
                    </m:d>
                    <m:sSup>
                      <m:sSupPr>
                        <m:ctrlPr>
                          <a:rPr lang="en-US" altLang="zh-TW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m:rPr>
                            <m:sty m:val="p"/>
                          </m:rPr>
                          <a:rPr lang="el-GR" altLang="zh-TW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σ</m:t>
                        </m:r>
                      </m:e>
                      <m:sup>
                        <m:r>
                          <a:rPr lang="en-US" altLang="zh-TW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∗</m:t>
                        </m:r>
                      </m:sup>
                    </m:sSup>
                    <m:d>
                      <m:dPr>
                        <m:ctrlPr>
                          <a:rPr lang="en-US" altLang="zh-TW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zh-TW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𝑡</m:t>
                        </m:r>
                        <m:r>
                          <a:rPr lang="en-US" altLang="zh-TW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,</m:t>
                        </m:r>
                        <m:r>
                          <a:rPr lang="en-US" altLang="zh-TW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𝑇</m:t>
                        </m:r>
                      </m:e>
                    </m:d>
                    <m:r>
                      <a:rPr lang="en-US" altLang="zh-TW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𝑑𝑡</m:t>
                    </m:r>
                    <m:r>
                      <a:rPr lang="en-US" altLang="zh-TW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  <m:r>
                      <m:rPr>
                        <m:sty m:val="p"/>
                      </m:rPr>
                      <a:rPr lang="el-GR" altLang="zh-TW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σ</m:t>
                    </m:r>
                    <m:d>
                      <m:dPr>
                        <m:ctrlPr>
                          <a:rPr lang="en-US" altLang="zh-TW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zh-TW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𝑡</m:t>
                        </m:r>
                        <m:r>
                          <a:rPr lang="en-US" altLang="zh-TW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,</m:t>
                        </m:r>
                        <m:r>
                          <a:rPr lang="en-US" altLang="zh-TW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𝑇</m:t>
                        </m:r>
                      </m:e>
                    </m:d>
                    <m:r>
                      <a:rPr lang="en-US" altLang="zh-TW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𝑑</m:t>
                    </m:r>
                    <m:acc>
                      <m:accPr>
                        <m:chr m:val="̃"/>
                        <m:ctrlPr>
                          <a:rPr lang="en-US" altLang="zh-TW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altLang="zh-TW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𝑊</m:t>
                        </m:r>
                      </m:e>
                    </m:acc>
                    <m:r>
                      <a:rPr lang="en-US" altLang="zh-TW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(</m:t>
                    </m:r>
                    <m:r>
                      <a:rPr lang="en-US" altLang="zh-TW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𝑡</m:t>
                    </m:r>
                    <m:r>
                      <a:rPr lang="en-US" altLang="zh-TW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)</m:t>
                    </m:r>
                  </m:oMath>
                </a14:m>
                <a:endParaRPr lang="en-US" altLang="zh-TW" b="0">
                  <a:ea typeface="Cambria Math" panose="02040503050406030204" pitchFamily="18" charset="0"/>
                </a:endParaRPr>
              </a:p>
              <a:p>
                <a:pPr marL="457200" lvl="1" indent="0">
                  <a:buNone/>
                </a:pPr>
                <a:br>
                  <a:rPr lang="en-US" altLang="zh-TW" b="0">
                    <a:ea typeface="Cambria Math" panose="02040503050406030204" pitchFamily="18" charset="0"/>
                  </a:rPr>
                </a:br>
                <a:endParaRPr lang="en-US" altLang="zh-TW" b="0">
                  <a:ea typeface="Cambria Math" panose="02040503050406030204" pitchFamily="18" charset="0"/>
                </a:endParaRPr>
              </a:p>
            </p:txBody>
          </p:sp>
        </mc:Choice>
        <mc:Fallback>
          <p:sp>
            <p:nvSpPr>
              <p:cNvPr id="3" name="內容版面配置區 2">
                <a:extLst>
                  <a:ext uri="{FF2B5EF4-FFF2-40B4-BE49-F238E27FC236}">
                    <a16:creationId xmlns:a16="http://schemas.microsoft.com/office/drawing/2014/main" id="{DC384482-CA92-4614-AC12-1A5507C6221A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2625839"/>
                <a:ext cx="11353800" cy="3551123"/>
              </a:xfrm>
              <a:blipFill>
                <a:blip r:embed="rId3"/>
                <a:stretch>
                  <a:fillRect l="-859" t="-3780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圖片 4">
            <a:extLst>
              <a:ext uri="{FF2B5EF4-FFF2-40B4-BE49-F238E27FC236}">
                <a16:creationId xmlns:a16="http://schemas.microsoft.com/office/drawing/2014/main" id="{B37E534E-4A01-48B3-9CB7-9F7542CF8D4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08908" y="1690688"/>
            <a:ext cx="9574183" cy="935152"/>
          </a:xfrm>
          <a:prstGeom prst="rect">
            <a:avLst/>
          </a:prstGeom>
        </p:spPr>
      </p:pic>
      <p:pic>
        <p:nvPicPr>
          <p:cNvPr id="6" name="圖片 5">
            <a:extLst>
              <a:ext uri="{FF2B5EF4-FFF2-40B4-BE49-F238E27FC236}">
                <a16:creationId xmlns:a16="http://schemas.microsoft.com/office/drawing/2014/main" id="{5025C45E-2159-49F0-B1A1-2549792E69E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74847" y="33020"/>
            <a:ext cx="5315223" cy="495325"/>
          </a:xfrm>
          <a:prstGeom prst="rect">
            <a:avLst/>
          </a:prstGeom>
        </p:spPr>
      </p:pic>
      <p:pic>
        <p:nvPicPr>
          <p:cNvPr id="8" name="圖片 7">
            <a:extLst>
              <a:ext uri="{FF2B5EF4-FFF2-40B4-BE49-F238E27FC236}">
                <a16:creationId xmlns:a16="http://schemas.microsoft.com/office/drawing/2014/main" id="{8C3B445A-02B9-445A-A8B1-E1A3C0167C15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773610" y="4723334"/>
            <a:ext cx="3335437" cy="4588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76966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7305D36D-8181-4FFC-94B2-3D068D0E34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/>
              <a:t>10.3.4 HJM Under Risk-Neutral Measure</a:t>
            </a:r>
            <a:endParaRPr lang="zh-TW" altLang="en-US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DC384482-CA92-4614-AC12-1A5507C622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31080"/>
            <a:ext cx="11353800" cy="3551123"/>
          </a:xfrm>
        </p:spPr>
        <p:txBody>
          <a:bodyPr>
            <a:normAutofit/>
          </a:bodyPr>
          <a:lstStyle/>
          <a:p>
            <a:r>
              <a:rPr lang="en-US" altLang="zh-TW"/>
              <a:t>Saw in the proof of Theorem 10.3.1</a:t>
            </a:r>
          </a:p>
          <a:p>
            <a:endParaRPr lang="en-US" altLang="zh-TW" b="0">
              <a:ea typeface="Cambria Math" panose="02040503050406030204" pitchFamily="18" charset="0"/>
            </a:endParaRPr>
          </a:p>
          <a:p>
            <a:r>
              <a:rPr lang="en-US" altLang="zh-TW">
                <a:ea typeface="Cambria Math" panose="02040503050406030204" pitchFamily="18" charset="0"/>
              </a:rPr>
              <a:t>Rewrite the differential of the discounted bond price (10.3.12)</a:t>
            </a:r>
            <a:endParaRPr lang="en-US" altLang="zh-TW" b="0">
              <a:ea typeface="Cambria Math" panose="02040503050406030204" pitchFamily="18" charset="0"/>
            </a:endParaRPr>
          </a:p>
          <a:p>
            <a:pPr marL="457200" lvl="1" indent="0">
              <a:buNone/>
            </a:pPr>
            <a:br>
              <a:rPr lang="en-US" altLang="zh-TW" b="0">
                <a:ea typeface="Cambria Math" panose="02040503050406030204" pitchFamily="18" charset="0"/>
              </a:rPr>
            </a:br>
            <a:endParaRPr lang="en-US" altLang="zh-TW" b="0">
              <a:ea typeface="Cambria Math" panose="02040503050406030204" pitchFamily="18" charset="0"/>
            </a:endParaRPr>
          </a:p>
        </p:txBody>
      </p:sp>
      <p:pic>
        <p:nvPicPr>
          <p:cNvPr id="7" name="圖片 6">
            <a:extLst>
              <a:ext uri="{FF2B5EF4-FFF2-40B4-BE49-F238E27FC236}">
                <a16:creationId xmlns:a16="http://schemas.microsoft.com/office/drawing/2014/main" id="{0D3C3C6E-2016-425D-8176-3BCF4DDFB01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8200" y="2162762"/>
            <a:ext cx="5315223" cy="495325"/>
          </a:xfrm>
          <a:prstGeom prst="rect">
            <a:avLst/>
          </a:prstGeom>
        </p:spPr>
      </p:pic>
      <p:sp>
        <p:nvSpPr>
          <p:cNvPr id="9" name="箭號: 向右 8">
            <a:extLst>
              <a:ext uri="{FF2B5EF4-FFF2-40B4-BE49-F238E27FC236}">
                <a16:creationId xmlns:a16="http://schemas.microsoft.com/office/drawing/2014/main" id="{0684655B-A5CF-4B8B-91A1-EA9FA1D97ED9}"/>
              </a:ext>
            </a:extLst>
          </p:cNvPr>
          <p:cNvSpPr/>
          <p:nvPr/>
        </p:nvSpPr>
        <p:spPr>
          <a:xfrm>
            <a:off x="6213450" y="2199494"/>
            <a:ext cx="807236" cy="398985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pic>
        <p:nvPicPr>
          <p:cNvPr id="10" name="圖片 9">
            <a:extLst>
              <a:ext uri="{FF2B5EF4-FFF2-40B4-BE49-F238E27FC236}">
                <a16:creationId xmlns:a16="http://schemas.microsoft.com/office/drawing/2014/main" id="{D0945248-6CB4-4AB5-9EFA-A8AA80FB1F1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080714" y="2199494"/>
            <a:ext cx="5016758" cy="514376"/>
          </a:xfrm>
          <a:prstGeom prst="rect">
            <a:avLst/>
          </a:prstGeom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11" name="文字方塊 10">
                <a:extLst>
                  <a:ext uri="{FF2B5EF4-FFF2-40B4-BE49-F238E27FC236}">
                    <a16:creationId xmlns:a16="http://schemas.microsoft.com/office/drawing/2014/main" id="{6D174334-5F77-4DEF-9B11-A1C4913E54C4}"/>
                  </a:ext>
                </a:extLst>
              </p:cNvPr>
              <p:cNvSpPr txBox="1"/>
              <p:nvPr/>
            </p:nvSpPr>
            <p:spPr>
              <a:xfrm>
                <a:off x="1176568" y="3098526"/>
                <a:ext cx="9258368" cy="223375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TW" b="0" i="1" smtClean="0">
                          <a:latin typeface="Cambria Math" panose="02040503050406030204" pitchFamily="18" charset="0"/>
                        </a:rPr>
                        <m:t>𝑑</m:t>
                      </m:r>
                      <m:d>
                        <m:dPr>
                          <m:ctrlP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𝐷</m:t>
                          </m:r>
                          <m:d>
                            <m:dPr>
                              <m:ctrlPr>
                                <a:rPr lang="en-US" altLang="zh-TW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altLang="zh-TW" b="0" i="1" smtClean="0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e>
                          </m:d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𝐵</m:t>
                          </m:r>
                          <m:d>
                            <m:dPr>
                              <m:ctrlPr>
                                <a:rPr lang="en-US" altLang="zh-TW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altLang="zh-TW" b="0" i="1" smtClean="0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  <m:r>
                                <a:rPr lang="en-US" altLang="zh-TW" b="0" i="1" smtClean="0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altLang="zh-TW" b="0" i="1" smtClean="0">
                                  <a:latin typeface="Cambria Math" panose="02040503050406030204" pitchFamily="18" charset="0"/>
                                </a:rPr>
                                <m:t>𝑇</m:t>
                              </m:r>
                            </m:e>
                          </m:d>
                        </m:e>
                      </m:d>
                      <m:r>
                        <a:rPr lang="en-US" altLang="zh-TW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altLang="zh-TW" b="0" i="1" smtClean="0">
                          <a:latin typeface="Cambria Math" panose="02040503050406030204" pitchFamily="18" charset="0"/>
                        </a:rPr>
                        <m:t>𝐷</m:t>
                      </m:r>
                      <m:d>
                        <m:dPr>
                          <m:ctrlP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</m:d>
                      <m:r>
                        <a:rPr lang="en-US" altLang="zh-TW" b="0" i="1" smtClean="0">
                          <a:latin typeface="Cambria Math" panose="02040503050406030204" pitchFamily="18" charset="0"/>
                        </a:rPr>
                        <m:t>𝐵</m:t>
                      </m:r>
                      <m:d>
                        <m:dPr>
                          <m:ctrlP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𝑇</m:t>
                          </m:r>
                        </m:e>
                      </m:d>
                      <m:d>
                        <m:dPr>
                          <m:begChr m:val="["/>
                          <m:endChr m:val="]"/>
                          <m:ctrlP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d>
                            <m:dPr>
                              <m:ctrlPr>
                                <a:rPr lang="en-US" altLang="zh-TW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altLang="zh-TW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sSup>
                                <m:sSupPr>
                                  <m:ctrlPr>
                                    <a:rPr lang="en-US" altLang="zh-TW" b="0" i="1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zh-TW" altLang="en-US" b="0" i="1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𝛼</m:t>
                                  </m:r>
                                </m:e>
                                <m:sup>
                                  <m:r>
                                    <a:rPr lang="en-US" altLang="zh-TW" b="0" i="1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∗</m:t>
                                  </m:r>
                                </m:sup>
                              </m:sSup>
                              <m:d>
                                <m:dPr>
                                  <m:ctrlPr>
                                    <a:rPr lang="en-US" altLang="zh-TW" b="0" i="1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altLang="zh-TW" b="0" i="1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𝑡</m:t>
                                  </m:r>
                                  <m:r>
                                    <a:rPr lang="en-US" altLang="zh-TW" b="0" i="1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,</m:t>
                                  </m:r>
                                  <m:r>
                                    <a:rPr lang="en-US" altLang="zh-TW" b="0" i="1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𝑇</m:t>
                                  </m:r>
                                </m:e>
                              </m:d>
                              <m:r>
                                <a:rPr lang="en-US" altLang="zh-TW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f>
                                <m:fPr>
                                  <m:ctrlPr>
                                    <a:rPr lang="en-US" altLang="zh-TW" b="0" i="1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altLang="zh-TW" b="0" i="1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US" altLang="zh-TW" b="0" i="1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den>
                              </m:f>
                              <m:sSup>
                                <m:sSupPr>
                                  <m:ctrlPr>
                                    <a:rPr lang="en-US" altLang="zh-TW" b="0" i="1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d>
                                    <m:dPr>
                                      <m:ctrlPr>
                                        <a:rPr lang="en-US" altLang="zh-TW" b="0" i="1" smtClean="0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sSup>
                                        <m:sSupPr>
                                          <m:ctrlPr>
                                            <a:rPr lang="en-US" altLang="zh-TW" b="0" i="1" smtClean="0">
                                              <a:solidFill>
                                                <a:srgbClr val="FF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pPr>
                                        <m:e>
                                          <m:r>
                                            <a:rPr lang="zh-TW" altLang="en-US" b="0" i="1" smtClean="0">
                                              <a:solidFill>
                                                <a:srgbClr val="FF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𝜎</m:t>
                                          </m:r>
                                        </m:e>
                                        <m:sup>
                                          <m:r>
                                            <a:rPr lang="en-US" altLang="zh-TW" b="0" i="1" smtClean="0">
                                              <a:solidFill>
                                                <a:srgbClr val="FF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∗</m:t>
                                          </m:r>
                                        </m:sup>
                                      </m:sSup>
                                      <m:d>
                                        <m:dPr>
                                          <m:ctrlPr>
                                            <a:rPr lang="en-US" altLang="zh-TW" b="0" i="1" smtClean="0">
                                              <a:solidFill>
                                                <a:srgbClr val="FF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dPr>
                                        <m:e>
                                          <m:r>
                                            <a:rPr lang="en-US" altLang="zh-TW" b="0" i="1" smtClean="0">
                                              <a:solidFill>
                                                <a:srgbClr val="FF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𝑡</m:t>
                                          </m:r>
                                          <m:r>
                                            <a:rPr lang="en-US" altLang="zh-TW" b="0" i="1" smtClean="0">
                                              <a:solidFill>
                                                <a:srgbClr val="FF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,</m:t>
                                          </m:r>
                                          <m:r>
                                            <a:rPr lang="en-US" altLang="zh-TW" b="0" i="1" smtClean="0">
                                              <a:solidFill>
                                                <a:srgbClr val="FF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𝑇</m:t>
                                          </m:r>
                                        </m:e>
                                      </m:d>
                                    </m:e>
                                  </m:d>
                                </m:e>
                                <m:sup>
                                  <m:r>
                                    <a:rPr lang="en-US" altLang="zh-TW" b="0" i="1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e>
                          </m:d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𝑑𝑡</m:t>
                          </m:r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sSup>
                            <m:sSupPr>
                              <m:ctrlPr>
                                <a:rPr lang="en-US" altLang="zh-TW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zh-TW" altLang="en-US" b="0" i="1" smtClean="0">
                                  <a:latin typeface="Cambria Math" panose="02040503050406030204" pitchFamily="18" charset="0"/>
                                </a:rPr>
                                <m:t>𝜎</m:t>
                              </m:r>
                            </m:e>
                            <m:sup>
                              <m:r>
                                <a:rPr lang="en-US" altLang="zh-TW" b="0" i="1" smtClean="0">
                                  <a:latin typeface="Cambria Math" panose="02040503050406030204" pitchFamily="18" charset="0"/>
                                </a:rPr>
                                <m:t>∗</m:t>
                              </m:r>
                            </m:sup>
                          </m:sSup>
                          <m:d>
                            <m:dPr>
                              <m:ctrlPr>
                                <a:rPr lang="en-US" altLang="zh-TW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altLang="zh-TW" b="0" i="1" smtClean="0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  <m:r>
                                <a:rPr lang="en-US" altLang="zh-TW" b="0" i="1" smtClean="0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altLang="zh-TW" b="0" i="1" smtClean="0">
                                  <a:latin typeface="Cambria Math" panose="02040503050406030204" pitchFamily="18" charset="0"/>
                                </a:rPr>
                                <m:t>𝑇</m:t>
                              </m:r>
                            </m:e>
                          </m:d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𝑑𝑊</m:t>
                          </m:r>
                          <m:d>
                            <m:dPr>
                              <m:ctrlPr>
                                <a:rPr lang="en-US" altLang="zh-TW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altLang="zh-TW" b="0" i="1" smtClean="0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e>
                          </m:d>
                        </m:e>
                      </m:d>
                      <m:r>
                        <a:rPr lang="en-US" altLang="zh-TW" b="0" i="1" smtClean="0">
                          <a:latin typeface="Cambria Math" panose="02040503050406030204" pitchFamily="18" charset="0"/>
                        </a:rPr>
                        <m:t> </m:t>
                      </m:r>
                      <m:d>
                        <m:dPr>
                          <m:ctrlP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10.3.12</m:t>
                          </m:r>
                        </m:e>
                      </m:d>
                      <m:r>
                        <a:rPr lang="en-US" altLang="zh-TW" b="0" i="1" smtClean="0">
                          <a:latin typeface="Cambria Math" panose="02040503050406030204" pitchFamily="18" charset="0"/>
                        </a:rPr>
                        <m:t>	</m:t>
                      </m:r>
                    </m:oMath>
                  </m:oMathPara>
                </a14:m>
                <a:endParaRPr lang="en-US" altLang="zh-TW" b="0"/>
              </a:p>
              <a:p>
                <a:pPr>
                  <a:lnSpc>
                    <a:spcPct val="150000"/>
                  </a:lnSpc>
                </a:pPr>
                <a:r>
                  <a:rPr lang="en-US" altLang="zh-TW"/>
                  <a:t>	            </a:t>
                </a:r>
                <a14:m>
                  <m:oMath xmlns:m="http://schemas.openxmlformats.org/officeDocument/2006/math">
                    <m:r>
                      <a:rPr lang="en-US" altLang="zh-TW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altLang="zh-TW" i="1">
                        <a:latin typeface="Cambria Math" panose="02040503050406030204" pitchFamily="18" charset="0"/>
                      </a:rPr>
                      <m:t>𝐷</m:t>
                    </m:r>
                    <m:d>
                      <m:dPr>
                        <m:ctrlPr>
                          <a:rPr lang="en-US" altLang="zh-TW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</m:d>
                    <m:r>
                      <a:rPr lang="en-US" altLang="zh-TW" i="1">
                        <a:latin typeface="Cambria Math" panose="02040503050406030204" pitchFamily="18" charset="0"/>
                      </a:rPr>
                      <m:t>𝐵</m:t>
                    </m:r>
                    <m:d>
                      <m:dPr>
                        <m:ctrlPr>
                          <a:rPr lang="en-US" altLang="zh-TW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𝑡</m:t>
                        </m:r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𝑇</m:t>
                        </m:r>
                      </m:e>
                    </m:d>
                    <m:d>
                      <m:dPr>
                        <m:begChr m:val="["/>
                        <m:endChr m:val="]"/>
                        <m:ctrlPr>
                          <a:rPr lang="en-US" altLang="zh-TW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d>
                          <m:dPr>
                            <m:ctrlPr>
                              <a:rPr lang="en-US" altLang="zh-TW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altLang="zh-TW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−</m:t>
                            </m:r>
                            <m:sSup>
                              <m:sSupPr>
                                <m:ctrlPr>
                                  <a:rPr lang="en-US" altLang="zh-TW" b="0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zh-TW" altLang="en-US" b="0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𝜎</m:t>
                                </m:r>
                              </m:e>
                              <m:sup>
                                <m:r>
                                  <a:rPr lang="en-US" altLang="zh-TW" b="0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∗</m:t>
                                </m:r>
                              </m:sup>
                            </m:sSup>
                            <m:d>
                              <m:dPr>
                                <m:ctrlPr>
                                  <a:rPr lang="en-US" altLang="zh-TW" b="0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altLang="zh-TW" b="0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𝑡</m:t>
                                </m:r>
                                <m:r>
                                  <a:rPr lang="en-US" altLang="zh-TW" b="0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,</m:t>
                                </m:r>
                                <m:r>
                                  <a:rPr lang="en-US" altLang="zh-TW" b="0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𝑇</m:t>
                                </m:r>
                              </m:e>
                            </m:d>
                            <m:r>
                              <a:rPr lang="zh-TW" altLang="en-US" b="0" i="1" smtClean="0">
                                <a:latin typeface="Cambria Math" panose="02040503050406030204" pitchFamily="18" charset="0"/>
                              </a:rPr>
                              <m:t>𝜃</m:t>
                            </m:r>
                            <m:r>
                              <a:rPr lang="en-US" altLang="zh-TW" b="0" i="1" smtClean="0">
                                <a:latin typeface="Cambria Math" panose="02040503050406030204" pitchFamily="18" charset="0"/>
                              </a:rPr>
                              <m:t>(</m:t>
                            </m:r>
                            <m:r>
                              <a:rPr lang="en-US" altLang="zh-TW" b="0" i="1" smtClean="0">
                                <a:latin typeface="Cambria Math" panose="02040503050406030204" pitchFamily="18" charset="0"/>
                              </a:rPr>
                              <m:t>𝑡</m:t>
                            </m:r>
                            <m:r>
                              <a:rPr lang="en-US" altLang="zh-TW" b="0" i="1" smtClean="0">
                                <a:latin typeface="Cambria Math" panose="02040503050406030204" pitchFamily="18" charset="0"/>
                              </a:rPr>
                              <m:t>)</m:t>
                            </m:r>
                          </m:e>
                        </m:d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𝑑𝑡</m:t>
                        </m:r>
                        <m:r>
                          <a:rPr lang="en-US" altLang="zh-TW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sSup>
                          <m:sSupPr>
                            <m:ctrlPr>
                              <a:rPr lang="en-US" altLang="zh-TW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zh-TW" altLang="en-US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𝜎</m:t>
                            </m:r>
                          </m:e>
                          <m:sup>
                            <m:r>
                              <a:rPr lang="en-US" altLang="zh-TW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∗</m:t>
                            </m:r>
                          </m:sup>
                        </m:sSup>
                        <m:d>
                          <m:dPr>
                            <m:ctrlPr>
                              <a:rPr lang="en-US" altLang="zh-TW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altLang="zh-TW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𝑡</m:t>
                            </m:r>
                            <m:r>
                              <a:rPr lang="en-US" altLang="zh-TW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,</m:t>
                            </m:r>
                            <m:r>
                              <a:rPr lang="en-US" altLang="zh-TW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𝑇</m:t>
                            </m:r>
                          </m:e>
                        </m:d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𝑑𝑊</m:t>
                        </m:r>
                        <m:d>
                          <m:dPr>
                            <m:ctrlPr>
                              <a:rPr lang="en-US" altLang="zh-TW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altLang="zh-TW" i="1">
                                <a:latin typeface="Cambria Math" panose="02040503050406030204" pitchFamily="18" charset="0"/>
                              </a:rPr>
                              <m:t>𝑡</m:t>
                            </m:r>
                          </m:e>
                        </m:d>
                      </m:e>
                    </m:d>
                  </m:oMath>
                </a14:m>
                <a:br>
                  <a:rPr lang="en-US" altLang="zh-TW"/>
                </a:br>
                <a:r>
                  <a:rPr lang="en-US" altLang="zh-TW"/>
                  <a:t>	            </a:t>
                </a:r>
                <a14:m>
                  <m:oMath xmlns:m="http://schemas.openxmlformats.org/officeDocument/2006/math">
                    <m:r>
                      <a:rPr lang="en-US" altLang="zh-TW" b="0" i="0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altLang="zh-TW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−</m:t>
                    </m:r>
                    <m:sSup>
                      <m:sSupPr>
                        <m:ctrlPr>
                          <a:rPr lang="en-US" altLang="zh-TW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zh-TW" altLang="en-US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𝜎</m:t>
                        </m:r>
                      </m:e>
                      <m:sup>
                        <m:r>
                          <a:rPr lang="en-US" altLang="zh-TW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∗</m:t>
                        </m:r>
                      </m:sup>
                    </m:sSup>
                    <m:d>
                      <m:dPr>
                        <m:ctrlPr>
                          <a:rPr lang="en-US" altLang="zh-TW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zh-TW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𝑡</m:t>
                        </m:r>
                        <m:r>
                          <a:rPr lang="en-US" altLang="zh-TW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altLang="zh-TW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𝑇</m:t>
                        </m:r>
                      </m:e>
                    </m:d>
                    <m:r>
                      <a:rPr lang="en-US" altLang="zh-TW" b="0" i="1" smtClean="0">
                        <a:latin typeface="Cambria Math" panose="02040503050406030204" pitchFamily="18" charset="0"/>
                      </a:rPr>
                      <m:t>𝐷</m:t>
                    </m:r>
                    <m:d>
                      <m:dPr>
                        <m:ctrlPr>
                          <a:rPr lang="en-US" altLang="zh-TW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zh-TW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</m:d>
                    <m:r>
                      <a:rPr lang="en-US" altLang="zh-TW" b="0" i="1" smtClean="0">
                        <a:latin typeface="Cambria Math" panose="02040503050406030204" pitchFamily="18" charset="0"/>
                      </a:rPr>
                      <m:t>𝐵</m:t>
                    </m:r>
                    <m:d>
                      <m:dPr>
                        <m:ctrlPr>
                          <a:rPr lang="en-US" altLang="zh-TW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zh-TW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  <m:r>
                          <a:rPr lang="en-US" altLang="zh-TW" b="0" i="1" smtClean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altLang="zh-TW" b="0" i="1" smtClean="0">
                            <a:latin typeface="Cambria Math" panose="02040503050406030204" pitchFamily="18" charset="0"/>
                          </a:rPr>
                          <m:t>𝑇</m:t>
                        </m:r>
                      </m:e>
                    </m:d>
                    <m:d>
                      <m:dPr>
                        <m:begChr m:val="["/>
                        <m:endChr m:val="]"/>
                        <m:ctrlPr>
                          <a:rPr lang="en-US" altLang="zh-TW" b="0" i="1" smtClean="0">
                            <a:solidFill>
                              <a:schemeClr val="accent6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zh-TW" altLang="en-US" b="0" i="1" smtClean="0">
                            <a:solidFill>
                              <a:schemeClr val="accent6"/>
                            </a:solidFill>
                            <a:latin typeface="Cambria Math" panose="02040503050406030204" pitchFamily="18" charset="0"/>
                          </a:rPr>
                          <m:t>𝜃</m:t>
                        </m:r>
                        <m:d>
                          <m:dPr>
                            <m:ctrlPr>
                              <a:rPr lang="en-US" altLang="zh-TW" b="0" i="1" smtClean="0">
                                <a:solidFill>
                                  <a:schemeClr val="accent6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altLang="zh-TW" b="0" i="1" smtClean="0">
                                <a:solidFill>
                                  <a:schemeClr val="accent6"/>
                                </a:solidFill>
                                <a:latin typeface="Cambria Math" panose="02040503050406030204" pitchFamily="18" charset="0"/>
                              </a:rPr>
                              <m:t>𝑡</m:t>
                            </m:r>
                          </m:e>
                        </m:d>
                        <m:r>
                          <a:rPr lang="en-US" altLang="zh-TW" b="0" i="1" smtClean="0">
                            <a:solidFill>
                              <a:schemeClr val="accent6"/>
                            </a:solidFill>
                            <a:latin typeface="Cambria Math" panose="02040503050406030204" pitchFamily="18" charset="0"/>
                          </a:rPr>
                          <m:t>𝑑𝑡</m:t>
                        </m:r>
                        <m:r>
                          <a:rPr lang="en-US" altLang="zh-TW" b="0" i="1" smtClean="0">
                            <a:solidFill>
                              <a:schemeClr val="accent6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altLang="zh-TW" b="0" i="1" smtClean="0">
                            <a:solidFill>
                              <a:schemeClr val="accent6"/>
                            </a:solidFill>
                            <a:latin typeface="Cambria Math" panose="02040503050406030204" pitchFamily="18" charset="0"/>
                          </a:rPr>
                          <m:t>𝑑𝑊</m:t>
                        </m:r>
                        <m:d>
                          <m:dPr>
                            <m:ctrlPr>
                              <a:rPr lang="en-US" altLang="zh-TW" b="0" i="1" smtClean="0">
                                <a:solidFill>
                                  <a:schemeClr val="accent6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altLang="zh-TW" b="0" i="1" smtClean="0">
                                <a:solidFill>
                                  <a:schemeClr val="accent6"/>
                                </a:solidFill>
                                <a:latin typeface="Cambria Math" panose="02040503050406030204" pitchFamily="18" charset="0"/>
                              </a:rPr>
                              <m:t>𝑡</m:t>
                            </m:r>
                          </m:e>
                        </m:d>
                      </m:e>
                    </m:d>
                    <m:r>
                      <a:rPr lang="en-US" altLang="zh-TW" i="1" smtClean="0">
                        <a:latin typeface="Cambria Math" panose="02040503050406030204" pitchFamily="18" charset="0"/>
                      </a:rPr>
                      <m:t>	</m:t>
                    </m:r>
                  </m:oMath>
                </a14:m>
                <a:br>
                  <a:rPr lang="en-US" altLang="zh-TW"/>
                </a:br>
                <a:r>
                  <a:rPr lang="en-US" altLang="zh-TW"/>
                  <a:t>	            </a:t>
                </a:r>
                <a14:m>
                  <m:oMath xmlns:m="http://schemas.openxmlformats.org/officeDocument/2006/math">
                    <m:r>
                      <a:rPr lang="en-US" altLang="zh-TW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altLang="zh-TW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−</m:t>
                    </m:r>
                    <m:sSup>
                      <m:sSupPr>
                        <m:ctrlPr>
                          <a:rPr lang="en-US" altLang="zh-TW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zh-TW" altLang="en-US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𝜎</m:t>
                        </m:r>
                      </m:e>
                      <m:sup>
                        <m:r>
                          <a:rPr lang="en-US" altLang="zh-TW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∗</m:t>
                        </m:r>
                      </m:sup>
                    </m:sSup>
                    <m:d>
                      <m:dPr>
                        <m:ctrlPr>
                          <a:rPr lang="en-US" altLang="zh-TW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zh-TW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𝑡</m:t>
                        </m:r>
                        <m:r>
                          <a:rPr lang="en-US" altLang="zh-TW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altLang="zh-TW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𝑇</m:t>
                        </m:r>
                      </m:e>
                    </m:d>
                    <m:r>
                      <a:rPr lang="en-US" altLang="zh-TW" i="1">
                        <a:latin typeface="Cambria Math" panose="02040503050406030204" pitchFamily="18" charset="0"/>
                      </a:rPr>
                      <m:t>𝐷</m:t>
                    </m:r>
                    <m:d>
                      <m:dPr>
                        <m:ctrlPr>
                          <a:rPr lang="en-US" altLang="zh-TW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</m:d>
                    <m:r>
                      <a:rPr lang="en-US" altLang="zh-TW" i="1">
                        <a:latin typeface="Cambria Math" panose="02040503050406030204" pitchFamily="18" charset="0"/>
                      </a:rPr>
                      <m:t>𝐵</m:t>
                    </m:r>
                    <m:d>
                      <m:dPr>
                        <m:ctrlPr>
                          <a:rPr lang="en-US" altLang="zh-TW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𝑡</m:t>
                        </m:r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𝑇</m:t>
                        </m:r>
                      </m:e>
                    </m:d>
                    <m:r>
                      <a:rPr lang="en-US" altLang="zh-TW" b="0" i="1" smtClean="0">
                        <a:solidFill>
                          <a:schemeClr val="accent6"/>
                        </a:solidFill>
                        <a:latin typeface="Cambria Math" panose="02040503050406030204" pitchFamily="18" charset="0"/>
                      </a:rPr>
                      <m:t>𝑑</m:t>
                    </m:r>
                    <m:acc>
                      <m:accPr>
                        <m:chr m:val="̃"/>
                        <m:ctrlPr>
                          <a:rPr lang="zh-TW" altLang="en-US" i="1" smtClean="0">
                            <a:solidFill>
                              <a:schemeClr val="accent6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altLang="zh-TW" b="0" i="1" smtClean="0">
                            <a:solidFill>
                              <a:schemeClr val="accent6"/>
                            </a:solidFill>
                            <a:latin typeface="Cambria Math" panose="02040503050406030204" pitchFamily="18" charset="0"/>
                          </a:rPr>
                          <m:t>𝑊</m:t>
                        </m:r>
                      </m:e>
                    </m:acc>
                    <m:r>
                      <a:rPr lang="en-US" altLang="zh-TW" b="0" i="1" smtClean="0">
                        <a:solidFill>
                          <a:schemeClr val="accent6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altLang="zh-TW" b="0" i="1" smtClean="0">
                        <a:solidFill>
                          <a:schemeClr val="accent6"/>
                        </a:solidFill>
                        <a:latin typeface="Cambria Math" panose="02040503050406030204" pitchFamily="18" charset="0"/>
                      </a:rPr>
                      <m:t>𝑡</m:t>
                    </m:r>
                    <m:r>
                      <a:rPr lang="en-US" altLang="zh-TW" b="0" i="1" smtClean="0">
                        <a:solidFill>
                          <a:schemeClr val="accent6"/>
                        </a:solidFill>
                        <a:latin typeface="Cambria Math" panose="02040503050406030204" pitchFamily="18" charset="0"/>
                      </a:rPr>
                      <m:t>)	</m:t>
                    </m:r>
                  </m:oMath>
                </a14:m>
                <a:endParaRPr lang="zh-TW" altLang="en-US"/>
              </a:p>
            </p:txBody>
          </p:sp>
        </mc:Choice>
        <mc:Fallback>
          <p:sp>
            <p:nvSpPr>
              <p:cNvPr id="11" name="文字方塊 10">
                <a:extLst>
                  <a:ext uri="{FF2B5EF4-FFF2-40B4-BE49-F238E27FC236}">
                    <a16:creationId xmlns:a16="http://schemas.microsoft.com/office/drawing/2014/main" id="{6D174334-5F77-4DEF-9B11-A1C4913E54C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76568" y="3098526"/>
                <a:ext cx="9258368" cy="2233753"/>
              </a:xfrm>
              <a:prstGeom prst="rect">
                <a:avLst/>
              </a:prstGeom>
              <a:blipFill>
                <a:blip r:embed="rId5"/>
                <a:stretch>
                  <a:fillRect b="-1635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2" name="圖片 11">
            <a:extLst>
              <a:ext uri="{FF2B5EF4-FFF2-40B4-BE49-F238E27FC236}">
                <a16:creationId xmlns:a16="http://schemas.microsoft.com/office/drawing/2014/main" id="{4A30B231-BCC1-40D9-BB95-1887145CF497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773610" y="4422392"/>
            <a:ext cx="3335437" cy="4588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319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7305D36D-8181-4FFC-94B2-3D068D0E34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/>
              <a:t>10.3.4 HJM Under Risk-Neutral Measure</a:t>
            </a:r>
            <a:endParaRPr lang="zh-TW" altLang="en-US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內容版面配置區 2">
                <a:extLst>
                  <a:ext uri="{FF2B5EF4-FFF2-40B4-BE49-F238E27FC236}">
                    <a16:creationId xmlns:a16="http://schemas.microsoft.com/office/drawing/2014/main" id="{DC384482-CA92-4614-AC12-1A5507C6221A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631080"/>
                <a:ext cx="11353800" cy="5226920"/>
              </a:xfrm>
            </p:spPr>
            <p:txBody>
              <a:bodyPr>
                <a:normAutofit/>
              </a:bodyPr>
              <a:lstStyle/>
              <a:p>
                <a14:m>
                  <m:oMath xmlns:m="http://schemas.openxmlformats.org/officeDocument/2006/math">
                    <m:r>
                      <a:rPr lang="en-US" altLang="zh-TW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𝑑𝐷</m:t>
                    </m:r>
                    <m:d>
                      <m:dPr>
                        <m:ctrlPr>
                          <a:rPr lang="en-US" altLang="zh-TW" b="0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m:rPr>
                            <m:sty m:val="p"/>
                          </m:rPr>
                          <a:rPr lang="en-US" altLang="zh-TW" b="0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t</m:t>
                        </m:r>
                      </m:e>
                    </m:d>
                    <m:r>
                      <a:rPr lang="en-US" altLang="zh-TW" b="0" i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=−</m:t>
                    </m:r>
                    <m:r>
                      <m:rPr>
                        <m:sty m:val="p"/>
                      </m:rPr>
                      <a:rPr lang="en-US" altLang="zh-TW" b="0" i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R</m:t>
                    </m:r>
                    <m:d>
                      <m:dPr>
                        <m:ctrlPr>
                          <a:rPr lang="en-US" altLang="zh-TW" b="0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m:rPr>
                            <m:sty m:val="p"/>
                          </m:rPr>
                          <a:rPr lang="en-US" altLang="zh-TW" b="0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t</m:t>
                        </m:r>
                      </m:e>
                    </m:d>
                    <m:r>
                      <m:rPr>
                        <m:sty m:val="p"/>
                      </m:rPr>
                      <a:rPr lang="en-US" altLang="zh-TW" b="0" i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D</m:t>
                    </m:r>
                    <m:d>
                      <m:dPr>
                        <m:ctrlPr>
                          <a:rPr lang="en-US" altLang="zh-TW" b="0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m:rPr>
                            <m:sty m:val="p"/>
                          </m:rPr>
                          <a:rPr lang="en-US" altLang="zh-TW" b="0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t</m:t>
                        </m:r>
                      </m:e>
                    </m:d>
                    <m:r>
                      <m:rPr>
                        <m:sty m:val="p"/>
                      </m:rPr>
                      <a:rPr lang="en-US" altLang="zh-TW" b="0" i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dt</m:t>
                    </m:r>
                    <m:r>
                      <a:rPr lang="en-US" altLang="zh-TW" b="0" i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d>
                      <m:dPr>
                        <m:ctrlPr>
                          <a:rPr lang="en-US" altLang="zh-TW" b="0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zh-TW" b="0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5.2.18</m:t>
                        </m:r>
                      </m:e>
                    </m:d>
                  </m:oMath>
                </a14:m>
                <a:endParaRPr lang="en-US" altLang="zh-TW" b="0">
                  <a:solidFill>
                    <a:schemeClr val="tx1"/>
                  </a:solidFill>
                  <a:ea typeface="Cambria Math" panose="02040503050406030204" pitchFamily="18" charset="0"/>
                </a:endParaRPr>
              </a:p>
              <a:p>
                <a14:m>
                  <m:oMath xmlns:m="http://schemas.openxmlformats.org/officeDocument/2006/math">
                    <m:r>
                      <a:rPr lang="en-US" altLang="zh-TW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𝑑</m:t>
                    </m:r>
                    <m:f>
                      <m:fPr>
                        <m:ctrlPr>
                          <a:rPr lang="en-US" altLang="zh-TW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zh-TW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altLang="zh-TW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𝐷</m:t>
                        </m:r>
                        <m:d>
                          <m:dPr>
                            <m:ctrlPr>
                              <a:rPr lang="en-US" altLang="zh-TW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altLang="zh-TW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𝑡</m:t>
                            </m:r>
                          </m:e>
                        </m:d>
                      </m:den>
                    </m:f>
                    <m:r>
                      <a:rPr lang="en-US" altLang="zh-TW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=−</m:t>
                    </m:r>
                    <m:f>
                      <m:fPr>
                        <m:ctrlPr>
                          <a:rPr lang="en-US" altLang="zh-TW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zh-TW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</m:t>
                        </m:r>
                      </m:num>
                      <m:den>
                        <m:sSup>
                          <m:sSupPr>
                            <m:ctrlPr>
                              <a:rPr lang="en-US" altLang="zh-TW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altLang="zh-TW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𝐷</m:t>
                            </m:r>
                          </m:e>
                          <m:sup>
                            <m:r>
                              <a:rPr lang="en-US" altLang="zh-TW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d>
                          <m:dPr>
                            <m:ctrlPr>
                              <a:rPr lang="en-US" altLang="zh-TW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altLang="zh-TW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𝑡</m:t>
                            </m:r>
                          </m:e>
                        </m:d>
                      </m:den>
                    </m:f>
                    <m:r>
                      <a:rPr lang="en-US" altLang="zh-TW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∗</m:t>
                    </m:r>
                    <m:sSup>
                      <m:sSupPr>
                        <m:ctrlPr>
                          <a:rPr lang="en-US" altLang="zh-TW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zh-TW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𝐷</m:t>
                        </m:r>
                      </m:e>
                      <m:sup>
                        <m:r>
                          <a:rPr lang="en-US" altLang="zh-TW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′</m:t>
                        </m:r>
                      </m:sup>
                    </m:sSup>
                    <m:d>
                      <m:dPr>
                        <m:ctrlPr>
                          <a:rPr lang="en-US" altLang="zh-TW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zh-TW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𝑡</m:t>
                        </m:r>
                      </m:e>
                    </m:d>
                    <m:r>
                      <a:rPr lang="en-US" altLang="zh-TW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=−</m:t>
                    </m:r>
                    <m:f>
                      <m:fPr>
                        <m:ctrlPr>
                          <a:rPr lang="en-US" altLang="zh-TW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zh-TW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</m:t>
                        </m:r>
                      </m:num>
                      <m:den>
                        <m:sSup>
                          <m:sSupPr>
                            <m:ctrlPr>
                              <a:rPr lang="en-US" altLang="zh-TW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altLang="zh-TW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𝐷</m:t>
                            </m:r>
                          </m:e>
                          <m:sup>
                            <m:r>
                              <a:rPr lang="en-US" altLang="zh-TW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d>
                          <m:dPr>
                            <m:ctrlPr>
                              <a:rPr lang="en-US" altLang="zh-TW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altLang="zh-TW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𝑡</m:t>
                            </m:r>
                          </m:e>
                        </m:d>
                      </m:den>
                    </m:f>
                    <m:r>
                      <a:rPr lang="en-US" altLang="zh-TW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∗−</m:t>
                    </m:r>
                    <m:r>
                      <a:rPr lang="en-US" altLang="zh-TW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𝑅</m:t>
                    </m:r>
                    <m:d>
                      <m:dPr>
                        <m:ctrlPr>
                          <a:rPr lang="en-US" altLang="zh-TW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zh-TW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𝑡</m:t>
                        </m:r>
                      </m:e>
                    </m:d>
                    <m:r>
                      <a:rPr lang="en-US" altLang="zh-TW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𝐷</m:t>
                    </m:r>
                    <m:d>
                      <m:dPr>
                        <m:ctrlPr>
                          <a:rPr lang="en-US" altLang="zh-TW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zh-TW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𝑡</m:t>
                        </m:r>
                      </m:e>
                    </m:d>
                    <m:r>
                      <a:rPr lang="en-US" altLang="zh-TW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𝑑𝑡</m:t>
                    </m:r>
                  </m:oMath>
                </a14:m>
                <a:br>
                  <a:rPr lang="en-US" altLang="zh-TW" b="0">
                    <a:solidFill>
                      <a:schemeClr val="tx1"/>
                    </a:solidFill>
                    <a:ea typeface="Cambria Math" panose="02040503050406030204" pitchFamily="18" charset="0"/>
                  </a:rPr>
                </a:br>
                <a:r>
                  <a:rPr lang="en-US" altLang="zh-TW" b="0">
                    <a:solidFill>
                      <a:schemeClr val="tx1"/>
                    </a:solidFill>
                    <a:ea typeface="Cambria Math" panose="02040503050406030204" pitchFamily="18" charset="0"/>
                  </a:rPr>
                  <a:t>	  </a:t>
                </a:r>
                <a14:m>
                  <m:oMath xmlns:m="http://schemas.openxmlformats.org/officeDocument/2006/math">
                    <m:r>
                      <a:rPr lang="en-US" altLang="zh-TW" b="0" i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en-US" altLang="zh-TW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	</m:t>
                    </m:r>
                    <m:f>
                      <m:fPr>
                        <m:ctrlPr>
                          <a:rPr lang="en-US" altLang="zh-TW" b="0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en-US" altLang="zh-TW" b="0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R</m:t>
                        </m:r>
                        <m:d>
                          <m:dPr>
                            <m:ctrlPr>
                              <a:rPr lang="en-US" altLang="zh-TW" b="0" i="0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m:rPr>
                                <m:sty m:val="p"/>
                              </m:rPr>
                              <a:rPr lang="en-US" altLang="zh-TW" b="0" i="0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t</m:t>
                            </m:r>
                          </m:e>
                        </m:d>
                      </m:num>
                      <m:den>
                        <m:r>
                          <a:rPr lang="en-US" altLang="zh-TW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𝐷</m:t>
                        </m:r>
                        <m:r>
                          <a:rPr lang="en-US" altLang="zh-TW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(</m:t>
                        </m:r>
                        <m:r>
                          <a:rPr lang="en-US" altLang="zh-TW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𝑡</m:t>
                        </m:r>
                        <m:r>
                          <a:rPr lang="en-US" altLang="zh-TW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)</m:t>
                        </m:r>
                      </m:den>
                    </m:f>
                    <m:r>
                      <a:rPr lang="en-US" altLang="zh-TW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en-US" altLang="zh-TW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𝑑𝑡</m:t>
                    </m:r>
                  </m:oMath>
                </a14:m>
                <a:endParaRPr lang="en-US" altLang="zh-TW" b="0">
                  <a:solidFill>
                    <a:schemeClr val="tx1"/>
                  </a:solidFill>
                  <a:ea typeface="Cambria Math" panose="02040503050406030204" pitchFamily="18" charset="0"/>
                </a:endParaRPr>
              </a:p>
              <a:p>
                <a:r>
                  <a:rPr lang="en-US" altLang="zh-TW">
                    <a:solidFill>
                      <a:schemeClr val="tx1"/>
                    </a:solidFill>
                    <a:ea typeface="Cambria Math" panose="02040503050406030204" pitchFamily="18" charset="0"/>
                  </a:rPr>
                  <a:t>The differential of the undiscounted bond price is</a:t>
                </a:r>
                <a:endParaRPr lang="en-US" altLang="zh-TW" i="1">
                  <a:solidFill>
                    <a:schemeClr val="tx1"/>
                  </a:solidFill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14:m>
                  <m:oMath xmlns:m="http://schemas.openxmlformats.org/officeDocument/2006/math">
                    <m:r>
                      <a:rPr lang="en-US" altLang="zh-TW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𝑑𝐵</m:t>
                    </m:r>
                    <m:d>
                      <m:dPr>
                        <m:ctrlPr>
                          <a:rPr lang="en-US" altLang="zh-TW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zh-TW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𝑡</m:t>
                        </m:r>
                        <m:r>
                          <a:rPr lang="en-US" altLang="zh-TW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,</m:t>
                        </m:r>
                        <m:r>
                          <a:rPr lang="en-US" altLang="zh-TW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𝑇</m:t>
                        </m:r>
                      </m:e>
                    </m:d>
                    <m:r>
                      <a:rPr lang="en-US" altLang="zh-TW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en-US" altLang="zh-TW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𝑑</m:t>
                    </m:r>
                    <m:d>
                      <m:dPr>
                        <m:ctrlPr>
                          <a:rPr lang="en-US" altLang="zh-TW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US" altLang="zh-TW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altLang="zh-TW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en-US" altLang="zh-TW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𝐷</m:t>
                            </m:r>
                            <m:d>
                              <m:dPr>
                                <m:ctrlPr>
                                  <a:rPr lang="en-US" altLang="zh-TW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altLang="zh-TW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𝑡</m:t>
                                </m:r>
                              </m:e>
                            </m:d>
                          </m:den>
                        </m:f>
                        <m:r>
                          <a:rPr lang="en-US" altLang="zh-TW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∗ </m:t>
                        </m:r>
                        <m:r>
                          <a:rPr lang="en-US" altLang="zh-TW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𝐷</m:t>
                        </m:r>
                        <m:d>
                          <m:dPr>
                            <m:ctrlPr>
                              <a:rPr lang="en-US" altLang="zh-TW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altLang="zh-TW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𝑡</m:t>
                            </m:r>
                          </m:e>
                        </m:d>
                        <m:r>
                          <a:rPr lang="en-US" altLang="zh-TW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𝐵</m:t>
                        </m:r>
                        <m:d>
                          <m:dPr>
                            <m:ctrlPr>
                              <a:rPr lang="en-US" altLang="zh-TW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altLang="zh-TW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𝑡</m:t>
                            </m:r>
                            <m:r>
                              <a:rPr lang="en-US" altLang="zh-TW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,</m:t>
                            </m:r>
                            <m:r>
                              <a:rPr lang="en-US" altLang="zh-TW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𝑇</m:t>
                            </m:r>
                          </m:e>
                        </m:d>
                      </m:e>
                    </m:d>
                  </m:oMath>
                </a14:m>
                <a:br>
                  <a:rPr lang="en-US" altLang="zh-TW" b="0">
                    <a:solidFill>
                      <a:schemeClr val="tx1"/>
                    </a:solidFill>
                    <a:ea typeface="Cambria Math" panose="02040503050406030204" pitchFamily="18" charset="0"/>
                  </a:rPr>
                </a:br>
                <a:r>
                  <a:rPr lang="en-US" altLang="zh-TW" b="0">
                    <a:solidFill>
                      <a:schemeClr val="tx1"/>
                    </a:solidFill>
                    <a:ea typeface="Cambria Math" panose="02040503050406030204" pitchFamily="18" charset="0"/>
                  </a:rPr>
                  <a:t>	     </a:t>
                </a:r>
                <a14:m>
                  <m:oMath xmlns:m="http://schemas.openxmlformats.org/officeDocument/2006/math">
                    <m:r>
                      <a:rPr lang="en-US" altLang="zh-TW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	=(</m:t>
                    </m:r>
                    <m:f>
                      <m:fPr>
                        <m:ctrlPr>
                          <a:rPr lang="en-US" altLang="zh-TW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en-US" altLang="zh-TW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R</m:t>
                        </m:r>
                        <m:d>
                          <m:dPr>
                            <m:ctrlPr>
                              <a:rPr lang="en-US" altLang="zh-TW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m:rPr>
                                <m:sty m:val="p"/>
                              </m:rPr>
                              <a:rPr lang="en-US" altLang="zh-TW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t</m:t>
                            </m:r>
                          </m:e>
                        </m:d>
                      </m:num>
                      <m:den>
                        <m:r>
                          <a:rPr lang="en-US" altLang="zh-TW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𝐷</m:t>
                        </m:r>
                        <m:r>
                          <a:rPr lang="en-US" altLang="zh-TW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(</m:t>
                        </m:r>
                        <m:r>
                          <a:rPr lang="en-US" altLang="zh-TW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𝑡</m:t>
                        </m:r>
                        <m:r>
                          <a:rPr lang="en-US" altLang="zh-TW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)</m:t>
                        </m:r>
                      </m:den>
                    </m:f>
                    <m:r>
                      <a:rPr lang="en-US" altLang="zh-TW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en-US" altLang="zh-TW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𝐷</m:t>
                    </m:r>
                    <m:d>
                      <m:dPr>
                        <m:ctrlPr>
                          <a:rPr lang="en-US" altLang="zh-TW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zh-TW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𝑡</m:t>
                        </m:r>
                      </m:e>
                    </m:d>
                    <m:r>
                      <a:rPr lang="en-US" altLang="zh-TW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𝐵</m:t>
                    </m:r>
                    <m:d>
                      <m:dPr>
                        <m:ctrlPr>
                          <a:rPr lang="en-US" altLang="zh-TW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zh-TW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𝑡</m:t>
                        </m:r>
                        <m:r>
                          <a:rPr lang="en-US" altLang="zh-TW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,</m:t>
                        </m:r>
                        <m:r>
                          <a:rPr lang="en-US" altLang="zh-TW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𝑇</m:t>
                        </m:r>
                      </m:e>
                    </m:d>
                    <m:r>
                      <a:rPr lang="en-US" altLang="zh-TW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en-US" altLang="zh-TW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𝑑𝑡</m:t>
                    </m:r>
                    <m:r>
                      <a:rPr lang="en-US" altLang="zh-TW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)+</m:t>
                    </m:r>
                  </m:oMath>
                </a14:m>
                <a:r>
                  <a:rPr lang="en-US" altLang="zh-TW" b="0">
                    <a:solidFill>
                      <a:schemeClr val="tx1"/>
                    </a:solidFill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altLang="zh-TW" b="0" i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altLang="zh-TW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−</m:t>
                    </m:r>
                    <m:sSup>
                      <m:sSupPr>
                        <m:ctrlPr>
                          <a:rPr lang="en-US" altLang="zh-TW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zh-TW" altLang="en-US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𝜎</m:t>
                        </m:r>
                      </m:e>
                      <m:sup>
                        <m:r>
                          <a:rPr lang="en-US" altLang="zh-TW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∗</m:t>
                        </m:r>
                      </m:sup>
                    </m:sSup>
                    <m:d>
                      <m:dPr>
                        <m:ctrlPr>
                          <a:rPr lang="en-US" altLang="zh-TW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zh-TW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𝑡</m:t>
                        </m:r>
                        <m:r>
                          <a:rPr lang="en-US" altLang="zh-TW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altLang="zh-TW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𝑇</m:t>
                        </m:r>
                      </m:e>
                    </m:d>
                    <m:r>
                      <a:rPr lang="en-US" altLang="zh-TW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𝐷</m:t>
                    </m:r>
                    <m:d>
                      <m:dPr>
                        <m:ctrlPr>
                          <a:rPr lang="en-US" altLang="zh-TW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zh-TW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</m:d>
                    <m:r>
                      <a:rPr lang="en-US" altLang="zh-TW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𝐵</m:t>
                    </m:r>
                    <m:d>
                      <m:dPr>
                        <m:ctrlPr>
                          <a:rPr lang="en-US" altLang="zh-TW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zh-TW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𝑡</m:t>
                        </m:r>
                        <m:r>
                          <a:rPr lang="en-US" altLang="zh-TW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altLang="zh-TW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𝑇</m:t>
                        </m:r>
                      </m:e>
                    </m:d>
                    <m:r>
                      <a:rPr lang="en-US" altLang="zh-TW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𝑑</m:t>
                    </m:r>
                    <m:acc>
                      <m:accPr>
                        <m:chr m:val="̃"/>
                        <m:ctrlPr>
                          <a:rPr lang="zh-TW" altLang="en-US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altLang="zh-TW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𝑊</m:t>
                        </m:r>
                      </m:e>
                    </m:acc>
                    <m:d>
                      <m:dPr>
                        <m:ctrlPr>
                          <a:rPr lang="en-US" altLang="zh-TW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zh-TW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</m:d>
                    <m:r>
                      <a:rPr lang="en-US" altLang="zh-TW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∗</m:t>
                    </m:r>
                    <m:f>
                      <m:fPr>
                        <m:ctrlPr>
                          <a:rPr lang="en-US" altLang="zh-TW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zh-TW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altLang="zh-TW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𝐷</m:t>
                        </m:r>
                        <m:d>
                          <m:dPr>
                            <m:ctrlPr>
                              <a:rPr lang="en-US" altLang="zh-TW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altLang="zh-TW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𝑡</m:t>
                            </m:r>
                          </m:e>
                        </m:d>
                      </m:den>
                    </m:f>
                  </m:oMath>
                </a14:m>
                <a:r>
                  <a:rPr lang="en-US" altLang="zh-TW">
                    <a:ea typeface="Cambria Math" panose="02040503050406030204" pitchFamily="18" charset="0"/>
                  </a:rPr>
                  <a:t>)</a:t>
                </a:r>
                <a:br>
                  <a:rPr lang="en-US" altLang="zh-TW">
                    <a:ea typeface="Cambria Math" panose="02040503050406030204" pitchFamily="18" charset="0"/>
                  </a:rPr>
                </a:br>
                <a:r>
                  <a:rPr lang="en-US" altLang="zh-TW">
                    <a:ea typeface="Cambria Math" panose="02040503050406030204" pitchFamily="18" charset="0"/>
                  </a:rPr>
                  <a:t>	      </a:t>
                </a:r>
                <a14:m>
                  <m:oMath xmlns:m="http://schemas.openxmlformats.org/officeDocument/2006/math">
                    <m:r>
                      <a:rPr lang="en-US" altLang="zh-TW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en-US" altLang="zh-TW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𝑅</m:t>
                    </m:r>
                    <m:d>
                      <m:dPr>
                        <m:ctrlPr>
                          <a:rPr lang="en-US" altLang="zh-TW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zh-TW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𝑡</m:t>
                        </m:r>
                      </m:e>
                    </m:d>
                    <m:r>
                      <a:rPr lang="en-US" altLang="zh-TW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𝐵</m:t>
                    </m:r>
                    <m:d>
                      <m:dPr>
                        <m:ctrlPr>
                          <a:rPr lang="en-US" altLang="zh-TW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zh-TW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𝑡</m:t>
                        </m:r>
                        <m:r>
                          <a:rPr lang="en-US" altLang="zh-TW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,</m:t>
                        </m:r>
                        <m:r>
                          <a:rPr lang="en-US" altLang="zh-TW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𝑇</m:t>
                        </m:r>
                      </m:e>
                    </m:d>
                    <m:r>
                      <a:rPr lang="en-US" altLang="zh-TW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𝑑𝑡</m:t>
                    </m:r>
                    <m:r>
                      <a:rPr lang="en-US" altLang="zh-TW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  <m:sSup>
                      <m:sSupPr>
                        <m:ctrlPr>
                          <a:rPr lang="en-US" altLang="zh-TW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zh-TW" alt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𝜎</m:t>
                        </m:r>
                      </m:e>
                      <m:sup>
                        <m:r>
                          <a:rPr lang="en-US" altLang="zh-TW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∗</m:t>
                        </m:r>
                      </m:sup>
                    </m:sSup>
                    <m:d>
                      <m:dPr>
                        <m:ctrlPr>
                          <a:rPr lang="en-US" altLang="zh-TW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zh-TW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𝑡</m:t>
                        </m:r>
                        <m:r>
                          <a:rPr lang="en-US" altLang="zh-TW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,</m:t>
                        </m:r>
                        <m:r>
                          <a:rPr lang="en-US" altLang="zh-TW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𝑇</m:t>
                        </m:r>
                      </m:e>
                    </m:d>
                    <m:r>
                      <a:rPr lang="en-US" altLang="zh-TW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𝐵</m:t>
                    </m:r>
                    <m:d>
                      <m:dPr>
                        <m:ctrlPr>
                          <a:rPr lang="en-US" altLang="zh-TW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zh-TW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𝑡</m:t>
                        </m:r>
                        <m:r>
                          <a:rPr lang="en-US" altLang="zh-TW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,</m:t>
                        </m:r>
                        <m:r>
                          <a:rPr lang="en-US" altLang="zh-TW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𝑇</m:t>
                        </m:r>
                      </m:e>
                    </m:d>
                    <m:r>
                      <a:rPr lang="en-US" altLang="zh-TW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𝑑</m:t>
                    </m:r>
                    <m:acc>
                      <m:accPr>
                        <m:chr m:val="̃"/>
                        <m:ctrlPr>
                          <a:rPr lang="en-US" altLang="zh-TW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altLang="zh-TW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𝑊</m:t>
                        </m:r>
                      </m:e>
                    </m:acc>
                    <m:r>
                      <a:rPr lang="en-US" altLang="zh-TW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(</m:t>
                    </m:r>
                    <m:r>
                      <a:rPr lang="en-US" altLang="zh-TW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𝑡</m:t>
                    </m:r>
                    <m:r>
                      <a:rPr lang="en-US" altLang="zh-TW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)</m:t>
                    </m:r>
                  </m:oMath>
                </a14:m>
                <a:br>
                  <a:rPr lang="en-US" altLang="zh-TW" b="0">
                    <a:solidFill>
                      <a:schemeClr val="tx1"/>
                    </a:solidFill>
                    <a:ea typeface="Cambria Math" panose="02040503050406030204" pitchFamily="18" charset="0"/>
                  </a:rPr>
                </a:br>
                <a:endParaRPr lang="en-US" altLang="zh-TW" b="0">
                  <a:solidFill>
                    <a:schemeClr val="tx1"/>
                  </a:solidFill>
                  <a:ea typeface="Cambria Math" panose="02040503050406030204" pitchFamily="18" charset="0"/>
                </a:endParaRPr>
              </a:p>
            </p:txBody>
          </p:sp>
        </mc:Choice>
        <mc:Fallback>
          <p:sp>
            <p:nvSpPr>
              <p:cNvPr id="3" name="內容版面配置區 2">
                <a:extLst>
                  <a:ext uri="{FF2B5EF4-FFF2-40B4-BE49-F238E27FC236}">
                    <a16:creationId xmlns:a16="http://schemas.microsoft.com/office/drawing/2014/main" id="{DC384482-CA92-4614-AC12-1A5507C6221A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631080"/>
                <a:ext cx="11353800" cy="5226920"/>
              </a:xfrm>
              <a:blipFill>
                <a:blip r:embed="rId3"/>
                <a:stretch>
                  <a:fillRect l="-967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" name="直線接點 4">
            <a:extLst>
              <a:ext uri="{FF2B5EF4-FFF2-40B4-BE49-F238E27FC236}">
                <a16:creationId xmlns:a16="http://schemas.microsoft.com/office/drawing/2014/main" id="{14BBC60A-BD56-4462-894C-F5FEA80483C3}"/>
              </a:ext>
            </a:extLst>
          </p:cNvPr>
          <p:cNvCxnSpPr/>
          <p:nvPr/>
        </p:nvCxnSpPr>
        <p:spPr>
          <a:xfrm>
            <a:off x="5520642" y="2558005"/>
            <a:ext cx="312517" cy="162046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直線接點 12">
            <a:extLst>
              <a:ext uri="{FF2B5EF4-FFF2-40B4-BE49-F238E27FC236}">
                <a16:creationId xmlns:a16="http://schemas.microsoft.com/office/drawing/2014/main" id="{FADC37C7-4C92-428D-A848-9B13066B839C}"/>
              </a:ext>
            </a:extLst>
          </p:cNvPr>
          <p:cNvCxnSpPr>
            <a:cxnSpLocks/>
          </p:cNvCxnSpPr>
          <p:nvPr/>
        </p:nvCxnSpPr>
        <p:spPr>
          <a:xfrm>
            <a:off x="7383201" y="2314937"/>
            <a:ext cx="578735" cy="37039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直線接點 13">
            <a:extLst>
              <a:ext uri="{FF2B5EF4-FFF2-40B4-BE49-F238E27FC236}">
                <a16:creationId xmlns:a16="http://schemas.microsoft.com/office/drawing/2014/main" id="{7338231E-6F70-46A8-AE96-2E6940483A43}"/>
              </a:ext>
            </a:extLst>
          </p:cNvPr>
          <p:cNvCxnSpPr>
            <a:cxnSpLocks/>
          </p:cNvCxnSpPr>
          <p:nvPr/>
        </p:nvCxnSpPr>
        <p:spPr>
          <a:xfrm>
            <a:off x="7961936" y="4990589"/>
            <a:ext cx="578735" cy="37039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直線接點 14">
            <a:extLst>
              <a:ext uri="{FF2B5EF4-FFF2-40B4-BE49-F238E27FC236}">
                <a16:creationId xmlns:a16="http://schemas.microsoft.com/office/drawing/2014/main" id="{30320C2D-A7BB-4DC7-95DC-9871DDC35AB0}"/>
              </a:ext>
            </a:extLst>
          </p:cNvPr>
          <p:cNvCxnSpPr>
            <a:cxnSpLocks/>
          </p:cNvCxnSpPr>
          <p:nvPr/>
        </p:nvCxnSpPr>
        <p:spPr>
          <a:xfrm>
            <a:off x="11064432" y="5211976"/>
            <a:ext cx="578735" cy="340503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直線接點 16">
            <a:extLst>
              <a:ext uri="{FF2B5EF4-FFF2-40B4-BE49-F238E27FC236}">
                <a16:creationId xmlns:a16="http://schemas.microsoft.com/office/drawing/2014/main" id="{B3E8DBEF-D599-459C-B66C-56D942A578FF}"/>
              </a:ext>
            </a:extLst>
          </p:cNvPr>
          <p:cNvCxnSpPr>
            <a:cxnSpLocks/>
          </p:cNvCxnSpPr>
          <p:nvPr/>
        </p:nvCxnSpPr>
        <p:spPr>
          <a:xfrm>
            <a:off x="2805894" y="5226920"/>
            <a:ext cx="578735" cy="340503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直線接點 17">
            <a:extLst>
              <a:ext uri="{FF2B5EF4-FFF2-40B4-BE49-F238E27FC236}">
                <a16:creationId xmlns:a16="http://schemas.microsoft.com/office/drawing/2014/main" id="{DA1E53C5-D24F-4CF2-B000-7A64D40AF142}"/>
              </a:ext>
            </a:extLst>
          </p:cNvPr>
          <p:cNvCxnSpPr>
            <a:cxnSpLocks/>
          </p:cNvCxnSpPr>
          <p:nvPr/>
        </p:nvCxnSpPr>
        <p:spPr>
          <a:xfrm>
            <a:off x="3406810" y="5041725"/>
            <a:ext cx="578735" cy="340503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20" name="文字方塊 19">
                <a:extLst>
                  <a:ext uri="{FF2B5EF4-FFF2-40B4-BE49-F238E27FC236}">
                    <a16:creationId xmlns:a16="http://schemas.microsoft.com/office/drawing/2014/main" id="{5CCF164B-D922-4E01-AE7C-951CD5BD8AB1}"/>
                  </a:ext>
                </a:extLst>
              </p:cNvPr>
              <p:cNvSpPr txBox="1"/>
              <p:nvPr/>
            </p:nvSpPr>
            <p:spPr>
              <a:xfrm>
                <a:off x="-707933" y="6272070"/>
                <a:ext cx="6094070" cy="561308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TW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𝑑</m:t>
                      </m:r>
                      <m:d>
                        <m:dPr>
                          <m:ctrlPr>
                            <a:rPr lang="en-US" altLang="zh-TW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altLang="zh-TW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𝐷</m:t>
                          </m:r>
                          <m:d>
                            <m:dPr>
                              <m:ctrlPr>
                                <a:rPr lang="en-US" altLang="zh-TW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altLang="zh-TW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e>
                          </m:d>
                          <m:r>
                            <a:rPr lang="en-US" altLang="zh-TW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𝐵</m:t>
                          </m:r>
                          <m:d>
                            <m:dPr>
                              <m:ctrlPr>
                                <a:rPr lang="en-US" altLang="zh-TW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altLang="zh-TW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  <m:r>
                                <a:rPr lang="en-US" altLang="zh-TW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altLang="zh-TW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𝑇</m:t>
                              </m:r>
                            </m:e>
                          </m:d>
                        </m:e>
                      </m:d>
                      <m:r>
                        <a:rPr lang="en-US" altLang="zh-TW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altLang="zh-TW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sSup>
                        <m:sSupPr>
                          <m:ctrlPr>
                            <a:rPr lang="en-US" altLang="zh-TW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zh-TW" altLang="en-US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𝜎</m:t>
                          </m:r>
                        </m:e>
                        <m:sup>
                          <m:r>
                            <a:rPr lang="en-US" altLang="zh-TW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∗</m:t>
                          </m:r>
                        </m:sup>
                      </m:sSup>
                      <m:d>
                        <m:dPr>
                          <m:ctrlPr>
                            <a:rPr lang="en-US" altLang="zh-TW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altLang="zh-TW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𝑡</m:t>
                          </m:r>
                          <m:r>
                            <a:rPr lang="en-US" altLang="zh-TW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altLang="zh-TW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𝑇</m:t>
                          </m:r>
                        </m:e>
                      </m:d>
                      <m:r>
                        <a:rPr lang="en-US" altLang="zh-TW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𝐷</m:t>
                      </m:r>
                      <m:d>
                        <m:dPr>
                          <m:ctrlPr>
                            <a:rPr lang="en-US" altLang="zh-TW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altLang="zh-TW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</m:d>
                      <m:r>
                        <a:rPr lang="en-US" altLang="zh-TW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𝐵</m:t>
                      </m:r>
                      <m:d>
                        <m:dPr>
                          <m:ctrlPr>
                            <a:rPr lang="en-US" altLang="zh-TW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altLang="zh-TW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𝑡</m:t>
                          </m:r>
                          <m:r>
                            <a:rPr lang="en-US" altLang="zh-TW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altLang="zh-TW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𝑇</m:t>
                          </m:r>
                        </m:e>
                      </m:d>
                      <m:r>
                        <a:rPr lang="en-US" altLang="zh-TW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𝑑</m:t>
                      </m:r>
                      <m:acc>
                        <m:accPr>
                          <m:chr m:val="̃"/>
                          <m:ctrlPr>
                            <a:rPr lang="zh-TW" altLang="en-US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altLang="zh-TW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𝑊</m:t>
                          </m:r>
                        </m:e>
                      </m:acc>
                      <m:r>
                        <a:rPr lang="en-US" altLang="zh-TW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altLang="zh-TW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𝑡</m:t>
                      </m:r>
                      <m:r>
                        <a:rPr lang="en-US" altLang="zh-TW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)	</m:t>
                      </m:r>
                    </m:oMath>
                  </m:oMathPara>
                </a14:m>
                <a:endParaRPr lang="zh-TW" altLang="en-US">
                  <a:solidFill>
                    <a:schemeClr val="tx1"/>
                  </a:solidFill>
                </a:endParaRPr>
              </a:p>
            </p:txBody>
          </p:sp>
        </mc:Choice>
        <mc:Fallback>
          <p:sp>
            <p:nvSpPr>
              <p:cNvPr id="20" name="文字方塊 19">
                <a:extLst>
                  <a:ext uri="{FF2B5EF4-FFF2-40B4-BE49-F238E27FC236}">
                    <a16:creationId xmlns:a16="http://schemas.microsoft.com/office/drawing/2014/main" id="{5CCF164B-D922-4E01-AE7C-951CD5BD8AB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-707933" y="6272070"/>
                <a:ext cx="6094070" cy="561308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796708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0D6350E1-3933-43B5-8960-6043634AEA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3168" y="97038"/>
            <a:ext cx="10515600" cy="583999"/>
          </a:xfrm>
        </p:spPr>
        <p:txBody>
          <a:bodyPr>
            <a:normAutofit/>
          </a:bodyPr>
          <a:lstStyle/>
          <a:p>
            <a:r>
              <a:rPr lang="en-US" altLang="zh-TW" sz="2400" b="1"/>
              <a:t>Theorem 10.3.2 (Term-structure evolution under risk-neutral measure)</a:t>
            </a:r>
            <a:endParaRPr lang="zh-TW" altLang="en-US" sz="2400" b="1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內容版面配置區 2">
                <a:extLst>
                  <a:ext uri="{FF2B5EF4-FFF2-40B4-BE49-F238E27FC236}">
                    <a16:creationId xmlns:a16="http://schemas.microsoft.com/office/drawing/2014/main" id="{ADF5ADDA-2527-4B47-863A-2EB122CF9401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681037"/>
                <a:ext cx="10515600" cy="6483692"/>
              </a:xfrm>
            </p:spPr>
            <p:txBody>
              <a:bodyPr>
                <a:norm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en-US" altLang="zh-TW" sz="2000" i="1"/>
                  <a:t>In a term-structure model satisfying the HJM no-arbitrage condition of Theorem 10.3.1, the forward rates evolve according to the equation</a:t>
                </a:r>
              </a:p>
              <a:p>
                <a:pPr marL="0" indent="0">
                  <a:lnSpc>
                    <a:spcPct val="15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TW" sz="2000" b="0" i="1" smtClean="0">
                          <a:latin typeface="Cambria Math" panose="02040503050406030204" pitchFamily="18" charset="0"/>
                        </a:rPr>
                        <m:t>𝑑𝑓</m:t>
                      </m:r>
                      <m:d>
                        <m:dPr>
                          <m:ctrlPr>
                            <a:rPr lang="en-US" altLang="zh-TW" sz="20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altLang="zh-TW" sz="2000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  <m:r>
                            <a:rPr lang="en-US" altLang="zh-TW" sz="2000" b="0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altLang="zh-TW" sz="2000" b="0" i="1" smtClean="0">
                              <a:latin typeface="Cambria Math" panose="02040503050406030204" pitchFamily="18" charset="0"/>
                            </a:rPr>
                            <m:t>𝑇</m:t>
                          </m:r>
                        </m:e>
                      </m:d>
                      <m:r>
                        <a:rPr lang="en-US" altLang="zh-TW" sz="2000" b="0" i="1" smtClean="0">
                          <a:latin typeface="Cambria Math" panose="02040503050406030204" pitchFamily="18" charset="0"/>
                        </a:rPr>
                        <m:t>= </m:t>
                      </m:r>
                      <m:r>
                        <a:rPr lang="zh-TW" altLang="en-US" sz="2000" b="0" i="1" smtClean="0">
                          <a:latin typeface="Cambria Math" panose="02040503050406030204" pitchFamily="18" charset="0"/>
                        </a:rPr>
                        <m:t>𝜎</m:t>
                      </m:r>
                      <m:d>
                        <m:dPr>
                          <m:ctrlPr>
                            <a:rPr lang="en-US" altLang="zh-TW" sz="20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altLang="zh-TW" sz="2000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  <m:r>
                            <a:rPr lang="en-US" altLang="zh-TW" sz="2000" b="0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altLang="zh-TW" sz="2000" b="0" i="1" smtClean="0">
                              <a:latin typeface="Cambria Math" panose="02040503050406030204" pitchFamily="18" charset="0"/>
                            </a:rPr>
                            <m:t>𝑇</m:t>
                          </m:r>
                        </m:e>
                      </m:d>
                      <m:sSup>
                        <m:sSupPr>
                          <m:ctrlPr>
                            <a:rPr lang="en-US" altLang="zh-TW" sz="20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zh-TW" altLang="en-US" sz="2000" b="0" i="1" smtClean="0">
                              <a:latin typeface="Cambria Math" panose="02040503050406030204" pitchFamily="18" charset="0"/>
                            </a:rPr>
                            <m:t>𝜎</m:t>
                          </m:r>
                        </m:e>
                        <m:sup>
                          <m:r>
                            <a:rPr lang="en-US" altLang="zh-TW" sz="2000" b="0" i="1" smtClean="0">
                              <a:latin typeface="Cambria Math" panose="02040503050406030204" pitchFamily="18" charset="0"/>
                            </a:rPr>
                            <m:t>∗</m:t>
                          </m:r>
                        </m:sup>
                      </m:sSup>
                      <m:d>
                        <m:dPr>
                          <m:ctrlPr>
                            <a:rPr lang="en-US" altLang="zh-TW" sz="20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altLang="zh-TW" sz="2000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  <m:r>
                            <a:rPr lang="en-US" altLang="zh-TW" sz="2000" b="0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altLang="zh-TW" sz="2000" b="0" i="1" smtClean="0">
                              <a:latin typeface="Cambria Math" panose="02040503050406030204" pitchFamily="18" charset="0"/>
                            </a:rPr>
                            <m:t>𝑇</m:t>
                          </m:r>
                        </m:e>
                      </m:d>
                      <m:r>
                        <a:rPr lang="en-US" altLang="zh-TW" sz="2000" b="0" i="1" smtClean="0">
                          <a:latin typeface="Cambria Math" panose="02040503050406030204" pitchFamily="18" charset="0"/>
                        </a:rPr>
                        <m:t>𝑑𝑡</m:t>
                      </m:r>
                      <m:r>
                        <a:rPr lang="en-US" altLang="zh-TW" sz="2000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zh-TW" altLang="en-US" sz="2000" b="0" i="1" smtClean="0">
                          <a:latin typeface="Cambria Math" panose="02040503050406030204" pitchFamily="18" charset="0"/>
                        </a:rPr>
                        <m:t>𝜎</m:t>
                      </m:r>
                      <m:d>
                        <m:dPr>
                          <m:ctrlPr>
                            <a:rPr lang="en-US" altLang="zh-TW" sz="20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altLang="zh-TW" sz="2000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  <m:r>
                            <a:rPr lang="en-US" altLang="zh-TW" sz="2000" b="0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altLang="zh-TW" sz="2000" b="0" i="1" smtClean="0">
                              <a:latin typeface="Cambria Math" panose="02040503050406030204" pitchFamily="18" charset="0"/>
                            </a:rPr>
                            <m:t>𝑇</m:t>
                          </m:r>
                        </m:e>
                      </m:d>
                      <m:r>
                        <a:rPr lang="en-US" altLang="zh-TW" sz="2000" b="0" i="1" smtClean="0">
                          <a:latin typeface="Cambria Math" panose="02040503050406030204" pitchFamily="18" charset="0"/>
                        </a:rPr>
                        <m:t>𝑑</m:t>
                      </m:r>
                      <m:acc>
                        <m:accPr>
                          <m:chr m:val="̃"/>
                          <m:ctrlPr>
                            <a:rPr lang="en-US" altLang="zh-TW" sz="2000" b="0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altLang="zh-TW" sz="2000" b="0" i="1" smtClean="0">
                              <a:latin typeface="Cambria Math" panose="02040503050406030204" pitchFamily="18" charset="0"/>
                            </a:rPr>
                            <m:t>𝑊</m:t>
                          </m:r>
                        </m:e>
                      </m:acc>
                      <m:d>
                        <m:dPr>
                          <m:ctrlPr>
                            <a:rPr lang="en-US" altLang="zh-TW" sz="20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altLang="zh-TW" sz="2000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</m:d>
                      <m:r>
                        <a:rPr lang="en-US" altLang="zh-TW" sz="2000" b="0" i="1" smtClean="0">
                          <a:latin typeface="Cambria Math" panose="02040503050406030204" pitchFamily="18" charset="0"/>
                        </a:rPr>
                        <m:t> </m:t>
                      </m:r>
                      <m:d>
                        <m:dPr>
                          <m:ctrlPr>
                            <a:rPr lang="en-US" altLang="zh-TW" sz="20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altLang="zh-TW" sz="2000" b="0" i="1" smtClean="0">
                              <a:latin typeface="Cambria Math" panose="02040503050406030204" pitchFamily="18" charset="0"/>
                            </a:rPr>
                            <m:t>10.3.18</m:t>
                          </m:r>
                        </m:e>
                      </m:d>
                    </m:oMath>
                  </m:oMathPara>
                </a14:m>
                <a:endParaRPr lang="en-US" altLang="zh-TW" sz="2000" i="1"/>
              </a:p>
              <a:p>
                <a:pPr>
                  <a:lnSpc>
                    <a:spcPct val="150000"/>
                  </a:lnSpc>
                </a:pPr>
                <a:r>
                  <a:rPr lang="en-US" altLang="zh-TW" sz="2000" i="1"/>
                  <a:t>The zero-coupon bond prices evolve according the the equation</a:t>
                </a:r>
                <a:br>
                  <a:rPr lang="en-US" altLang="zh-TW" sz="2000" i="1"/>
                </a:br>
                <a14:m>
                  <m:oMath xmlns:m="http://schemas.openxmlformats.org/officeDocument/2006/math">
                    <m:r>
                      <a:rPr lang="en-US" altLang="zh-TW" sz="2000" b="0" i="1" smtClean="0">
                        <a:latin typeface="Cambria Math" panose="02040503050406030204" pitchFamily="18" charset="0"/>
                      </a:rPr>
                      <m:t>𝑑𝐵</m:t>
                    </m:r>
                    <m:d>
                      <m:dPr>
                        <m:ctrlPr>
                          <a:rPr lang="en-US" altLang="zh-TW" sz="20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zh-TW" sz="2000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  <m:r>
                          <a:rPr lang="en-US" altLang="zh-TW" sz="2000" b="0" i="1" smtClean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altLang="zh-TW" sz="2000" b="0" i="1" smtClean="0">
                            <a:latin typeface="Cambria Math" panose="02040503050406030204" pitchFamily="18" charset="0"/>
                          </a:rPr>
                          <m:t>𝑇</m:t>
                        </m:r>
                      </m:e>
                    </m:d>
                    <m:r>
                      <a:rPr lang="en-US" altLang="zh-TW" sz="20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altLang="zh-TW" sz="2000" b="0" i="1" smtClean="0">
                        <a:latin typeface="Cambria Math" panose="02040503050406030204" pitchFamily="18" charset="0"/>
                      </a:rPr>
                      <m:t>𝑅</m:t>
                    </m:r>
                    <m:d>
                      <m:dPr>
                        <m:ctrlPr>
                          <a:rPr lang="en-US" altLang="zh-TW" sz="20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zh-TW" sz="2000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</m:d>
                    <m:r>
                      <a:rPr lang="en-US" altLang="zh-TW" sz="2000" b="0" i="1" smtClean="0">
                        <a:latin typeface="Cambria Math" panose="02040503050406030204" pitchFamily="18" charset="0"/>
                      </a:rPr>
                      <m:t>𝐵</m:t>
                    </m:r>
                    <m:d>
                      <m:dPr>
                        <m:ctrlPr>
                          <a:rPr lang="en-US" altLang="zh-TW" sz="20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zh-TW" sz="2000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  <m:r>
                          <a:rPr lang="en-US" altLang="zh-TW" sz="2000" b="0" i="1" smtClean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altLang="zh-TW" sz="2000" b="0" i="1" smtClean="0">
                            <a:latin typeface="Cambria Math" panose="02040503050406030204" pitchFamily="18" charset="0"/>
                          </a:rPr>
                          <m:t>𝑇</m:t>
                        </m:r>
                      </m:e>
                    </m:d>
                    <m:r>
                      <a:rPr lang="en-US" altLang="zh-TW" sz="2000" b="0" i="1" smtClean="0">
                        <a:latin typeface="Cambria Math" panose="02040503050406030204" pitchFamily="18" charset="0"/>
                      </a:rPr>
                      <m:t>𝑑𝑡</m:t>
                    </m:r>
                    <m:r>
                      <a:rPr lang="en-US" altLang="zh-TW" sz="2000" b="0" i="1" smtClean="0">
                        <a:latin typeface="Cambria Math" panose="02040503050406030204" pitchFamily="18" charset="0"/>
                      </a:rPr>
                      <m:t>−</m:t>
                    </m:r>
                    <m:sSup>
                      <m:sSupPr>
                        <m:ctrlPr>
                          <a:rPr lang="en-US" altLang="zh-TW" sz="20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zh-TW" altLang="en-US" sz="2000" b="0" i="1" smtClean="0">
                            <a:latin typeface="Cambria Math" panose="02040503050406030204" pitchFamily="18" charset="0"/>
                          </a:rPr>
                          <m:t>𝜎</m:t>
                        </m:r>
                      </m:e>
                      <m:sup>
                        <m:r>
                          <a:rPr lang="en-US" altLang="zh-TW" sz="2000" b="0" i="1" smtClean="0">
                            <a:latin typeface="Cambria Math" panose="02040503050406030204" pitchFamily="18" charset="0"/>
                          </a:rPr>
                          <m:t>∗</m:t>
                        </m:r>
                      </m:sup>
                    </m:sSup>
                    <m:d>
                      <m:dPr>
                        <m:ctrlPr>
                          <a:rPr lang="en-US" altLang="zh-TW" sz="20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zh-TW" sz="2000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  <m:r>
                          <a:rPr lang="en-US" altLang="zh-TW" sz="2000" b="0" i="1" smtClean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altLang="zh-TW" sz="2000" b="0" i="1" smtClean="0">
                            <a:latin typeface="Cambria Math" panose="02040503050406030204" pitchFamily="18" charset="0"/>
                          </a:rPr>
                          <m:t>𝑇</m:t>
                        </m:r>
                      </m:e>
                    </m:d>
                    <m:r>
                      <a:rPr lang="en-US" altLang="zh-TW" sz="2000" b="0" i="1" smtClean="0">
                        <a:latin typeface="Cambria Math" panose="02040503050406030204" pitchFamily="18" charset="0"/>
                      </a:rPr>
                      <m:t>𝐵</m:t>
                    </m:r>
                    <m:d>
                      <m:dPr>
                        <m:ctrlPr>
                          <a:rPr lang="en-US" altLang="zh-TW" sz="20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zh-TW" sz="2000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  <m:r>
                          <a:rPr lang="en-US" altLang="zh-TW" sz="2000" b="0" i="1" smtClean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altLang="zh-TW" sz="2000" b="0" i="1" smtClean="0">
                            <a:latin typeface="Cambria Math" panose="02040503050406030204" pitchFamily="18" charset="0"/>
                          </a:rPr>
                          <m:t>𝑇</m:t>
                        </m:r>
                      </m:e>
                    </m:d>
                    <m:r>
                      <a:rPr lang="en-US" altLang="zh-TW" sz="2000" b="0" i="1" smtClean="0">
                        <a:latin typeface="Cambria Math" panose="02040503050406030204" pitchFamily="18" charset="0"/>
                      </a:rPr>
                      <m:t>𝑑</m:t>
                    </m:r>
                    <m:acc>
                      <m:accPr>
                        <m:chr m:val="̃"/>
                        <m:ctrlPr>
                          <a:rPr lang="en-US" altLang="zh-TW" sz="2000" b="0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altLang="zh-TW" sz="2000" b="0" i="1" smtClean="0">
                            <a:latin typeface="Cambria Math" panose="02040503050406030204" pitchFamily="18" charset="0"/>
                          </a:rPr>
                          <m:t>𝑊</m:t>
                        </m:r>
                      </m:e>
                    </m:acc>
                    <m:d>
                      <m:dPr>
                        <m:ctrlPr>
                          <a:rPr lang="en-US" altLang="zh-TW" sz="20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zh-TW" sz="2000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</m:d>
                    <m:r>
                      <a:rPr lang="en-US" altLang="zh-TW" sz="2000" b="0" i="1" smtClean="0">
                        <a:latin typeface="Cambria Math" panose="02040503050406030204" pitchFamily="18" charset="0"/>
                      </a:rPr>
                      <m:t> (10.3.19)</m:t>
                    </m:r>
                  </m:oMath>
                </a14:m>
                <a:endParaRPr lang="en-US" altLang="zh-TW" sz="2000" i="1"/>
              </a:p>
              <a:p>
                <a:pPr marL="0" indent="0">
                  <a:lnSpc>
                    <a:spcPct val="150000"/>
                  </a:lnSpc>
                  <a:buNone/>
                </a:pPr>
                <a:r>
                  <a:rPr lang="en-US" altLang="zh-TW" sz="2000" i="1"/>
                  <a:t>where </a:t>
                </a:r>
                <a14:m>
                  <m:oMath xmlns:m="http://schemas.openxmlformats.org/officeDocument/2006/math">
                    <m:acc>
                      <m:accPr>
                        <m:chr m:val="̃"/>
                        <m:ctrlPr>
                          <a:rPr lang="en-US" altLang="zh-TW" sz="2000" b="0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altLang="zh-TW" sz="2000" b="0" i="1" smtClean="0">
                            <a:latin typeface="Cambria Math" panose="02040503050406030204" pitchFamily="18" charset="0"/>
                          </a:rPr>
                          <m:t>𝑊</m:t>
                        </m:r>
                      </m:e>
                    </m:acc>
                  </m:oMath>
                </a14:m>
                <a:r>
                  <a:rPr lang="en-US" altLang="zh-TW" sz="2000" i="1"/>
                  <a:t> is a Brownian motion under a risk-neutral measure  </a:t>
                </a:r>
                <a14:m>
                  <m:oMath xmlns:m="http://schemas.openxmlformats.org/officeDocument/2006/math">
                    <m:acc>
                      <m:accPr>
                        <m:chr m:val="̃"/>
                        <m:ctrlPr>
                          <a:rPr lang="en-US" altLang="zh-TW" sz="2000" i="1" smtClean="0">
                            <a:solidFill>
                              <a:srgbClr val="836967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altLang="zh-TW" sz="2000" i="1" smtClean="0">
                            <a:latin typeface="Cambria Math" panose="02040503050406030204" pitchFamily="18" charset="0"/>
                          </a:rPr>
                          <m:t>ℙ</m:t>
                        </m:r>
                      </m:e>
                    </m:acc>
                    <m:r>
                      <a:rPr lang="en-US" altLang="zh-TW" sz="2000" b="0" i="1" smtClean="0">
                        <a:latin typeface="Cambria Math" panose="02040503050406030204" pitchFamily="18" charset="0"/>
                      </a:rPr>
                      <m:t>. </m:t>
                    </m:r>
                  </m:oMath>
                </a14:m>
                <a:endParaRPr lang="en-US" altLang="zh-TW" sz="2000" b="0" i="1"/>
              </a:p>
              <a:p>
                <a:pPr>
                  <a:lnSpc>
                    <a:spcPct val="150000"/>
                  </a:lnSpc>
                </a:pPr>
                <a:r>
                  <a:rPr lang="en-US" altLang="zh-TW" sz="2000" b="0" i="1">
                    <a:latin typeface="Cambria Math" panose="02040503050406030204" pitchFamily="18" charset="0"/>
                  </a:rPr>
                  <a:t>Here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altLang="zh-TW" sz="20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zh-TW" altLang="en-US" sz="2000" i="1">
                            <a:latin typeface="Cambria Math" panose="02040503050406030204" pitchFamily="18" charset="0"/>
                          </a:rPr>
                          <m:t>𝜎</m:t>
                        </m:r>
                      </m:e>
                      <m:sup>
                        <m:r>
                          <a:rPr lang="en-US" altLang="zh-TW" sz="2000" i="1">
                            <a:latin typeface="Cambria Math" panose="02040503050406030204" pitchFamily="18" charset="0"/>
                          </a:rPr>
                          <m:t>∗</m:t>
                        </m:r>
                      </m:sup>
                    </m:sSup>
                    <m:d>
                      <m:dPr>
                        <m:ctrlPr>
                          <a:rPr lang="en-US" altLang="zh-TW" sz="20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zh-TW" sz="2000" i="1">
                            <a:latin typeface="Cambria Math" panose="02040503050406030204" pitchFamily="18" charset="0"/>
                          </a:rPr>
                          <m:t>𝑡</m:t>
                        </m:r>
                        <m:r>
                          <a:rPr lang="en-US" altLang="zh-TW" sz="2000" i="1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altLang="zh-TW" sz="2000" i="1">
                            <a:latin typeface="Cambria Math" panose="02040503050406030204" pitchFamily="18" charset="0"/>
                          </a:rPr>
                          <m:t>𝑇</m:t>
                        </m:r>
                      </m:e>
                    </m:d>
                    <m:r>
                      <a:rPr lang="en-US" altLang="zh-TW" sz="2000" i="1">
                        <a:latin typeface="Cambria Math" panose="02040503050406030204" pitchFamily="18" charset="0"/>
                      </a:rPr>
                      <m:t>=</m:t>
                    </m:r>
                    <m:nary>
                      <m:naryPr>
                        <m:ctrlPr>
                          <a:rPr lang="en-US" altLang="zh-TW" sz="2000" i="1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lang="en-US" altLang="zh-TW" sz="2000" i="1">
                            <a:latin typeface="Cambria Math" panose="02040503050406030204" pitchFamily="18" charset="0"/>
                          </a:rPr>
                          <m:t>𝑡</m:t>
                        </m:r>
                      </m:sub>
                      <m:sup>
                        <m:r>
                          <a:rPr lang="en-US" altLang="zh-TW" sz="2000" i="1">
                            <a:latin typeface="Cambria Math" panose="02040503050406030204" pitchFamily="18" charset="0"/>
                          </a:rPr>
                          <m:t>𝑇</m:t>
                        </m:r>
                      </m:sup>
                      <m:e>
                        <m:r>
                          <a:rPr lang="zh-TW" altLang="en-US" sz="2000" i="1">
                            <a:latin typeface="Cambria Math" panose="02040503050406030204" pitchFamily="18" charset="0"/>
                          </a:rPr>
                          <m:t>𝜎</m:t>
                        </m:r>
                        <m:d>
                          <m:dPr>
                            <m:ctrlPr>
                              <a:rPr lang="en-US" altLang="zh-TW" sz="20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altLang="zh-TW" sz="2000" i="1">
                                <a:latin typeface="Cambria Math" panose="02040503050406030204" pitchFamily="18" charset="0"/>
                              </a:rPr>
                              <m:t>𝑡</m:t>
                            </m:r>
                            <m:r>
                              <a:rPr lang="en-US" altLang="zh-TW" sz="2000" i="1">
                                <a:latin typeface="Cambria Math" panose="02040503050406030204" pitchFamily="18" charset="0"/>
                              </a:rPr>
                              <m:t>,</m:t>
                            </m:r>
                            <m:r>
                              <a:rPr lang="en-US" altLang="zh-TW" sz="2000" i="1">
                                <a:latin typeface="Cambria Math" panose="02040503050406030204" pitchFamily="18" charset="0"/>
                              </a:rPr>
                              <m:t>𝑣</m:t>
                            </m:r>
                          </m:e>
                        </m:d>
                        <m:r>
                          <a:rPr lang="en-US" altLang="zh-TW" sz="2000" i="1">
                            <a:latin typeface="Cambria Math" panose="02040503050406030204" pitchFamily="18" charset="0"/>
                          </a:rPr>
                          <m:t>𝑑𝑣</m:t>
                        </m:r>
                      </m:e>
                    </m:nary>
                  </m:oMath>
                </a14:m>
                <a:r>
                  <a:rPr lang="en-US" altLang="zh-TW" sz="2000" i="1"/>
                  <a:t> and R(t) = f(t,t) is the interest rate.</a:t>
                </a:r>
              </a:p>
              <a:p>
                <a:pPr>
                  <a:lnSpc>
                    <a:spcPct val="150000"/>
                  </a:lnSpc>
                </a:pPr>
                <a:r>
                  <a:rPr lang="en-US" altLang="zh-TW" sz="2000" i="1"/>
                  <a:t>The discounted bond prices satisfy</a:t>
                </a:r>
              </a:p>
              <a:p>
                <a:pPr marL="0" indent="0">
                  <a:lnSpc>
                    <a:spcPct val="15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TW" sz="2000" b="0" i="1" smtClean="0">
                          <a:latin typeface="Cambria Math" panose="02040503050406030204" pitchFamily="18" charset="0"/>
                        </a:rPr>
                        <m:t>𝑑</m:t>
                      </m:r>
                      <m:d>
                        <m:dPr>
                          <m:ctrlPr>
                            <a:rPr lang="en-US" altLang="zh-TW" sz="20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altLang="zh-TW" sz="2000" b="0" i="1" smtClean="0">
                              <a:latin typeface="Cambria Math" panose="02040503050406030204" pitchFamily="18" charset="0"/>
                            </a:rPr>
                            <m:t>𝐷</m:t>
                          </m:r>
                          <m:d>
                            <m:dPr>
                              <m:ctrlPr>
                                <a:rPr lang="en-US" altLang="zh-TW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altLang="zh-TW" sz="2000" b="0" i="1" smtClean="0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e>
                          </m:d>
                          <m:r>
                            <a:rPr lang="en-US" altLang="zh-TW" sz="2000" b="0" i="1" smtClean="0">
                              <a:latin typeface="Cambria Math" panose="02040503050406030204" pitchFamily="18" charset="0"/>
                            </a:rPr>
                            <m:t>𝐵</m:t>
                          </m:r>
                          <m:d>
                            <m:dPr>
                              <m:ctrlPr>
                                <a:rPr lang="en-US" altLang="zh-TW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altLang="zh-TW" sz="2000" b="0" i="1" smtClean="0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  <m:r>
                                <a:rPr lang="en-US" altLang="zh-TW" sz="2000" b="0" i="1" smtClean="0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altLang="zh-TW" sz="2000" b="0" i="1" smtClean="0">
                                  <a:latin typeface="Cambria Math" panose="02040503050406030204" pitchFamily="18" charset="0"/>
                                </a:rPr>
                                <m:t>𝑇</m:t>
                              </m:r>
                            </m:e>
                          </m:d>
                        </m:e>
                      </m:d>
                      <m:r>
                        <a:rPr lang="en-US" altLang="zh-TW" sz="2000" b="0" i="1" smtClean="0">
                          <a:latin typeface="Cambria Math" panose="02040503050406030204" pitchFamily="18" charset="0"/>
                        </a:rPr>
                        <m:t>= </m:t>
                      </m:r>
                      <m:r>
                        <a:rPr lang="en-US" altLang="zh-TW" sz="200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sSup>
                        <m:sSupPr>
                          <m:ctrlPr>
                            <a:rPr lang="en-US" altLang="zh-TW" sz="20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zh-TW" altLang="en-US" sz="20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𝜎</m:t>
                          </m:r>
                        </m:e>
                        <m:sup>
                          <m:r>
                            <a:rPr lang="en-US" altLang="zh-TW" sz="20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∗</m:t>
                          </m:r>
                        </m:sup>
                      </m:sSup>
                      <m:d>
                        <m:dPr>
                          <m:ctrlPr>
                            <a:rPr lang="en-US" altLang="zh-TW" sz="20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altLang="zh-TW" sz="20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𝑡</m:t>
                          </m:r>
                          <m:r>
                            <a:rPr lang="en-US" altLang="zh-TW" sz="20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altLang="zh-TW" sz="20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𝑇</m:t>
                          </m:r>
                        </m:e>
                      </m:d>
                      <m:r>
                        <a:rPr lang="en-US" altLang="zh-TW" sz="2000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𝐷</m:t>
                      </m:r>
                      <m:d>
                        <m:dPr>
                          <m:ctrlPr>
                            <a:rPr lang="en-US" altLang="zh-TW" sz="20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altLang="zh-TW" sz="20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</m:d>
                      <m:r>
                        <a:rPr lang="en-US" altLang="zh-TW" sz="2000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𝐵</m:t>
                      </m:r>
                      <m:d>
                        <m:dPr>
                          <m:ctrlPr>
                            <a:rPr lang="en-US" altLang="zh-TW" sz="20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altLang="zh-TW" sz="20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𝑡</m:t>
                          </m:r>
                          <m:r>
                            <a:rPr lang="en-US" altLang="zh-TW" sz="20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altLang="zh-TW" sz="20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𝑇</m:t>
                          </m:r>
                        </m:e>
                      </m:d>
                      <m:r>
                        <a:rPr lang="en-US" altLang="zh-TW" sz="2000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𝑑</m:t>
                      </m:r>
                      <m:acc>
                        <m:accPr>
                          <m:chr m:val="̃"/>
                          <m:ctrlPr>
                            <a:rPr lang="zh-TW" altLang="en-US" sz="20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altLang="zh-TW" sz="20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𝑊</m:t>
                          </m:r>
                        </m:e>
                      </m:acc>
                      <m:d>
                        <m:dPr>
                          <m:ctrlPr>
                            <a:rPr lang="en-US" altLang="zh-TW" sz="20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altLang="zh-TW" sz="20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</m:d>
                      <m:r>
                        <a:rPr lang="en-US" altLang="zh-TW" sz="20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d>
                        <m:dPr>
                          <m:ctrlPr>
                            <a:rPr lang="en-US" altLang="zh-TW" sz="20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altLang="zh-TW" sz="20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10.3.20</m:t>
                          </m:r>
                        </m:e>
                      </m:d>
                      <m:r>
                        <a:rPr lang="en-US" altLang="zh-TW" sz="2000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	</m:t>
                      </m:r>
                    </m:oMath>
                  </m:oMathPara>
                </a14:m>
                <a:endParaRPr lang="en-US" altLang="zh-TW" sz="2000" i="1">
                  <a:solidFill>
                    <a:schemeClr val="tx1"/>
                  </a:solidFill>
                </a:endParaRPr>
              </a:p>
              <a:p>
                <a:pPr marL="0" indent="0">
                  <a:lnSpc>
                    <a:spcPct val="150000"/>
                  </a:lnSpc>
                  <a:buNone/>
                </a:pPr>
                <a:r>
                  <a:rPr lang="en-US" altLang="zh-TW" sz="2000" i="1"/>
                  <a:t>where </a:t>
                </a:r>
                <a14:m>
                  <m:oMath xmlns:m="http://schemas.openxmlformats.org/officeDocument/2006/math">
                    <m:r>
                      <a:rPr lang="en-US" altLang="zh-TW" sz="2000" b="0" i="1" smtClean="0">
                        <a:latin typeface="Cambria Math" panose="02040503050406030204" pitchFamily="18" charset="0"/>
                      </a:rPr>
                      <m:t>𝐷</m:t>
                    </m:r>
                    <m:d>
                      <m:dPr>
                        <m:ctrlPr>
                          <a:rPr lang="en-US" altLang="zh-TW" sz="20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zh-TW" sz="2000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</m:d>
                    <m:r>
                      <a:rPr lang="en-US" altLang="zh-TW" sz="2000" b="0" i="1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altLang="zh-TW" sz="20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zh-TW" sz="2000" b="0" i="1" smtClean="0">
                            <a:latin typeface="Cambria Math" panose="02040503050406030204" pitchFamily="18" charset="0"/>
                          </a:rPr>
                          <m:t>𝑒</m:t>
                        </m:r>
                      </m:e>
                      <m:sup>
                        <m:r>
                          <a:rPr lang="en-US" altLang="zh-TW" sz="2000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nary>
                          <m:naryPr>
                            <m:ctrlPr>
                              <a:rPr lang="en-US" altLang="zh-TW" sz="2000" b="0" i="1" smtClean="0">
                                <a:latin typeface="Cambria Math" panose="02040503050406030204" pitchFamily="18" charset="0"/>
                              </a:rPr>
                            </m:ctrlPr>
                          </m:naryPr>
                          <m:sub>
                            <m:r>
                              <m:rPr>
                                <m:brk m:alnAt="23"/>
                              </m:rPr>
                              <a:rPr lang="en-US" altLang="zh-TW" sz="2000" b="0" i="1" smtClean="0">
                                <a:latin typeface="Cambria Math" panose="02040503050406030204" pitchFamily="18" charset="0"/>
                              </a:rPr>
                              <m:t>0</m:t>
                            </m:r>
                          </m:sub>
                          <m:sup>
                            <m:r>
                              <a:rPr lang="en-US" altLang="zh-TW" sz="2000" b="0" i="1" smtClean="0">
                                <a:latin typeface="Cambria Math" panose="02040503050406030204" pitchFamily="18" charset="0"/>
                              </a:rPr>
                              <m:t>𝑡</m:t>
                            </m:r>
                          </m:sup>
                          <m:e>
                            <m:r>
                              <a:rPr lang="en-US" altLang="zh-TW" sz="2000" b="0" i="1" smtClean="0">
                                <a:latin typeface="Cambria Math" panose="02040503050406030204" pitchFamily="18" charset="0"/>
                              </a:rPr>
                              <m:t>𝑅</m:t>
                            </m:r>
                            <m:d>
                              <m:dPr>
                                <m:ctrlPr>
                                  <a:rPr lang="en-US" altLang="zh-TW" sz="20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altLang="zh-TW" sz="2000" b="0" i="1" smtClean="0">
                                    <a:latin typeface="Cambria Math" panose="02040503050406030204" pitchFamily="18" charset="0"/>
                                  </a:rPr>
                                  <m:t>𝑢</m:t>
                                </m:r>
                              </m:e>
                            </m:d>
                            <m:r>
                              <a:rPr lang="en-US" altLang="zh-TW" sz="2000" b="0" i="1" smtClean="0">
                                <a:latin typeface="Cambria Math" panose="02040503050406030204" pitchFamily="18" charset="0"/>
                              </a:rPr>
                              <m:t>𝑑𝑢</m:t>
                            </m:r>
                          </m:e>
                        </m:nary>
                      </m:sup>
                    </m:sSup>
                  </m:oMath>
                </a14:m>
                <a:r>
                  <a:rPr lang="en-US" altLang="zh-TW" sz="2000" i="1"/>
                  <a:t> is the discount process.</a:t>
                </a:r>
                <a:br>
                  <a:rPr lang="en-US" altLang="zh-TW" sz="2000" i="1"/>
                </a:br>
                <a:endParaRPr lang="zh-TW" altLang="en-US" sz="2000" i="1"/>
              </a:p>
            </p:txBody>
          </p:sp>
        </mc:Choice>
        <mc:Fallback>
          <p:sp>
            <p:nvSpPr>
              <p:cNvPr id="3" name="內容版面配置區 2">
                <a:extLst>
                  <a:ext uri="{FF2B5EF4-FFF2-40B4-BE49-F238E27FC236}">
                    <a16:creationId xmlns:a16="http://schemas.microsoft.com/office/drawing/2014/main" id="{ADF5ADDA-2527-4B47-863A-2EB122CF9401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681037"/>
                <a:ext cx="10515600" cy="6483692"/>
              </a:xfrm>
              <a:blipFill>
                <a:blip r:embed="rId2"/>
                <a:stretch>
                  <a:fillRect l="-638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02442836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8A5D30B-CDDA-44DB-87A2-C0A2F785C8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TW" sz="2800"/>
              <a:t>The solution to the stochastic differential equation (10.3.19) is</a:t>
            </a:r>
            <a:endParaRPr lang="zh-TW" altLang="en-US" sz="280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1" name="內容版面配置區 20">
                <a:extLst>
                  <a:ext uri="{FF2B5EF4-FFF2-40B4-BE49-F238E27FC236}">
                    <a16:creationId xmlns:a16="http://schemas.microsoft.com/office/drawing/2014/main" id="{05183B2E-F5C4-4099-8C26-14A85C5A0544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1086712" y="1690688"/>
                <a:ext cx="10515600" cy="4351338"/>
              </a:xfrm>
            </p:spPr>
            <p:txBody>
              <a:bodyPr>
                <a:normAutofit/>
              </a:bodyPr>
              <a:lstStyle/>
              <a:p>
                <a14:m>
                  <m:oMath xmlns:m="http://schemas.openxmlformats.org/officeDocument/2006/math">
                    <m:r>
                      <a:rPr lang="en-US" altLang="zh-TW" sz="2000" b="0" i="1" smtClean="0">
                        <a:latin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en-US" altLang="zh-TW" sz="20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zh-TW" sz="2000" b="0" i="1" smtClean="0">
                            <a:latin typeface="Cambria Math" panose="02040503050406030204" pitchFamily="18" charset="0"/>
                          </a:rPr>
                          <m:t>𝐵</m:t>
                        </m:r>
                        <m:d>
                          <m:dPr>
                            <m:ctrlPr>
                              <a:rPr lang="en-US" altLang="zh-TW" sz="20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altLang="zh-TW" sz="2000" b="0" i="1" smtClean="0">
                                <a:latin typeface="Cambria Math" panose="02040503050406030204" pitchFamily="18" charset="0"/>
                              </a:rPr>
                              <m:t>𝑡</m:t>
                            </m:r>
                            <m:r>
                              <a:rPr lang="en-US" altLang="zh-TW" sz="2000" b="0" i="1" smtClean="0">
                                <a:latin typeface="Cambria Math" panose="02040503050406030204" pitchFamily="18" charset="0"/>
                              </a:rPr>
                              <m:t>,</m:t>
                            </m:r>
                            <m:r>
                              <a:rPr lang="en-US" altLang="zh-TW" sz="2000" b="0" i="1" smtClean="0">
                                <a:latin typeface="Cambria Math" panose="02040503050406030204" pitchFamily="18" charset="0"/>
                              </a:rPr>
                              <m:t>𝑇</m:t>
                            </m:r>
                          </m:e>
                        </m:d>
                      </m:e>
                    </m:d>
                    <m:r>
                      <a:rPr lang="en-US" altLang="zh-TW" sz="2000" b="0" i="1" smtClean="0">
                        <a:latin typeface="Cambria Math" panose="02040503050406030204" pitchFamily="18" charset="0"/>
                      </a:rPr>
                      <m:t>=</m:t>
                    </m:r>
                    <m:func>
                      <m:funcPr>
                        <m:ctrlPr>
                          <a:rPr lang="en-US" altLang="zh-TW" sz="2000" b="0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altLang="zh-TW" sz="2000" b="0" i="0" smtClean="0">
                            <a:latin typeface="Cambria Math" panose="02040503050406030204" pitchFamily="18" charset="0"/>
                          </a:rPr>
                          <m:t>ln</m:t>
                        </m:r>
                      </m:fName>
                      <m:e>
                        <m:d>
                          <m:dPr>
                            <m:ctrlPr>
                              <a:rPr lang="en-US" altLang="zh-TW" sz="20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altLang="zh-TW" sz="2000" b="0" i="1" smtClean="0">
                                <a:latin typeface="Cambria Math" panose="02040503050406030204" pitchFamily="18" charset="0"/>
                              </a:rPr>
                              <m:t>𝐵</m:t>
                            </m:r>
                            <m:d>
                              <m:dPr>
                                <m:ctrlPr>
                                  <a:rPr lang="en-US" altLang="zh-TW" sz="20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altLang="zh-TW" sz="2000" b="0" i="1" smtClean="0">
                                    <a:latin typeface="Cambria Math" panose="02040503050406030204" pitchFamily="18" charset="0"/>
                                  </a:rPr>
                                  <m:t>𝑡</m:t>
                                </m:r>
                                <m:r>
                                  <a:rPr lang="en-US" altLang="zh-TW" sz="2000" b="0" i="1" smtClean="0">
                                    <a:latin typeface="Cambria Math" panose="02040503050406030204" pitchFamily="18" charset="0"/>
                                  </a:rPr>
                                  <m:t>,</m:t>
                                </m:r>
                                <m:r>
                                  <a:rPr lang="en-US" altLang="zh-TW" sz="2000" b="0" i="1" smtClean="0">
                                    <a:latin typeface="Cambria Math" panose="02040503050406030204" pitchFamily="18" charset="0"/>
                                  </a:rPr>
                                  <m:t>𝑇</m:t>
                                </m:r>
                              </m:e>
                            </m:d>
                          </m:e>
                        </m:d>
                      </m:e>
                    </m:func>
                  </m:oMath>
                </a14:m>
                <a:endParaRPr lang="en-US" altLang="zh-TW" sz="2000" b="0" i="1">
                  <a:latin typeface="Cambria Math" panose="02040503050406030204" pitchFamily="18" charset="0"/>
                </a:endParaRPr>
              </a:p>
              <a:p>
                <a14:m>
                  <m:oMath xmlns:m="http://schemas.openxmlformats.org/officeDocument/2006/math">
                    <m:r>
                      <a:rPr lang="en-US" altLang="zh-TW" sz="2000" b="0" i="1" smtClean="0">
                        <a:latin typeface="Cambria Math" panose="02040503050406030204" pitchFamily="18" charset="0"/>
                      </a:rPr>
                      <m:t>𝑑𝑓</m:t>
                    </m:r>
                    <m:d>
                      <m:dPr>
                        <m:ctrlPr>
                          <a:rPr lang="en-US" altLang="zh-TW" sz="20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zh-TW" sz="2000" b="0" i="1" smtClean="0">
                            <a:latin typeface="Cambria Math" panose="02040503050406030204" pitchFamily="18" charset="0"/>
                          </a:rPr>
                          <m:t>𝐵</m:t>
                        </m:r>
                        <m:d>
                          <m:dPr>
                            <m:ctrlPr>
                              <a:rPr lang="en-US" altLang="zh-TW" sz="20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altLang="zh-TW" sz="2000" b="0" i="1" smtClean="0">
                                <a:latin typeface="Cambria Math" panose="02040503050406030204" pitchFamily="18" charset="0"/>
                              </a:rPr>
                              <m:t>𝑡</m:t>
                            </m:r>
                            <m:r>
                              <a:rPr lang="en-US" altLang="zh-TW" sz="2000" b="0" i="1" smtClean="0">
                                <a:latin typeface="Cambria Math" panose="02040503050406030204" pitchFamily="18" charset="0"/>
                              </a:rPr>
                              <m:t>,</m:t>
                            </m:r>
                            <m:r>
                              <a:rPr lang="en-US" altLang="zh-TW" sz="2000" b="0" i="1" smtClean="0">
                                <a:latin typeface="Cambria Math" panose="02040503050406030204" pitchFamily="18" charset="0"/>
                              </a:rPr>
                              <m:t>𝑇</m:t>
                            </m:r>
                          </m:e>
                        </m:d>
                      </m:e>
                    </m:d>
                    <m:r>
                      <a:rPr lang="en-US" altLang="zh-TW" sz="20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altLang="zh-TW" sz="20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zh-TW" sz="20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altLang="zh-TW" sz="2000" b="0" i="1" smtClean="0">
                            <a:latin typeface="Cambria Math" panose="02040503050406030204" pitchFamily="18" charset="0"/>
                          </a:rPr>
                          <m:t>𝐵</m:t>
                        </m:r>
                        <m:d>
                          <m:dPr>
                            <m:ctrlPr>
                              <a:rPr lang="en-US" altLang="zh-TW" sz="20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altLang="zh-TW" sz="2000" b="0" i="1" smtClean="0">
                                <a:latin typeface="Cambria Math" panose="02040503050406030204" pitchFamily="18" charset="0"/>
                              </a:rPr>
                              <m:t>𝑡</m:t>
                            </m:r>
                            <m:r>
                              <a:rPr lang="en-US" altLang="zh-TW" sz="2000" b="0" i="1" smtClean="0">
                                <a:latin typeface="Cambria Math" panose="02040503050406030204" pitchFamily="18" charset="0"/>
                              </a:rPr>
                              <m:t>,</m:t>
                            </m:r>
                            <m:r>
                              <a:rPr lang="en-US" altLang="zh-TW" sz="2000" b="0" i="1" smtClean="0">
                                <a:latin typeface="Cambria Math" panose="02040503050406030204" pitchFamily="18" charset="0"/>
                              </a:rPr>
                              <m:t>𝑇</m:t>
                            </m:r>
                          </m:e>
                        </m:d>
                      </m:den>
                    </m:f>
                    <m:r>
                      <a:rPr lang="en-US" altLang="zh-TW" sz="2000" b="0" i="1" smtClean="0">
                        <a:latin typeface="Cambria Math" panose="02040503050406030204" pitchFamily="18" charset="0"/>
                      </a:rPr>
                      <m:t>𝑑</m:t>
                    </m:r>
                    <m:d>
                      <m:dPr>
                        <m:ctrlPr>
                          <a:rPr lang="en-US" altLang="zh-TW" sz="20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zh-TW" sz="2000" b="0" i="1" smtClean="0">
                            <a:latin typeface="Cambria Math" panose="02040503050406030204" pitchFamily="18" charset="0"/>
                          </a:rPr>
                          <m:t>𝐵</m:t>
                        </m:r>
                        <m:d>
                          <m:dPr>
                            <m:ctrlPr>
                              <a:rPr lang="en-US" altLang="zh-TW" sz="20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altLang="zh-TW" sz="2000" b="0" i="1" smtClean="0">
                                <a:latin typeface="Cambria Math" panose="02040503050406030204" pitchFamily="18" charset="0"/>
                              </a:rPr>
                              <m:t>𝑡</m:t>
                            </m:r>
                            <m:r>
                              <a:rPr lang="en-US" altLang="zh-TW" sz="2000" b="0" i="1" smtClean="0">
                                <a:latin typeface="Cambria Math" panose="02040503050406030204" pitchFamily="18" charset="0"/>
                              </a:rPr>
                              <m:t>,</m:t>
                            </m:r>
                            <m:r>
                              <a:rPr lang="en-US" altLang="zh-TW" sz="2000" b="0" i="1" smtClean="0">
                                <a:latin typeface="Cambria Math" panose="02040503050406030204" pitchFamily="18" charset="0"/>
                              </a:rPr>
                              <m:t>𝑇</m:t>
                            </m:r>
                          </m:e>
                        </m:d>
                      </m:e>
                    </m:d>
                    <m:r>
                      <a:rPr lang="en-US" altLang="zh-TW" sz="2000" b="0" i="1" smtClean="0">
                        <a:latin typeface="Cambria Math" panose="02040503050406030204" pitchFamily="18" charset="0"/>
                      </a:rPr>
                      <m:t>−</m:t>
                    </m:r>
                    <m:f>
                      <m:fPr>
                        <m:ctrlPr>
                          <a:rPr lang="en-US" altLang="zh-TW" sz="20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zh-TW" sz="20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altLang="zh-TW" sz="20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f>
                      <m:fPr>
                        <m:ctrlPr>
                          <a:rPr lang="en-US" altLang="zh-TW" sz="20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zh-TW" sz="20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altLang="zh-TW" sz="2000" b="0" i="1" smtClean="0">
                            <a:latin typeface="Cambria Math" panose="02040503050406030204" pitchFamily="18" charset="0"/>
                          </a:rPr>
                          <m:t>𝐵</m:t>
                        </m:r>
                        <m:sSup>
                          <m:sSupPr>
                            <m:ctrlPr>
                              <a:rPr lang="en-US" altLang="zh-TW" sz="2000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en-US" altLang="zh-TW" sz="20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altLang="zh-TW" sz="2000" b="0" i="1" smtClean="0">
                                    <a:latin typeface="Cambria Math" panose="02040503050406030204" pitchFamily="18" charset="0"/>
                                  </a:rPr>
                                  <m:t>𝑡</m:t>
                                </m:r>
                                <m:r>
                                  <a:rPr lang="en-US" altLang="zh-TW" sz="2000" b="0" i="1" smtClean="0">
                                    <a:latin typeface="Cambria Math" panose="02040503050406030204" pitchFamily="18" charset="0"/>
                                  </a:rPr>
                                  <m:t>,</m:t>
                                </m:r>
                                <m:r>
                                  <a:rPr lang="en-US" altLang="zh-TW" sz="2000" b="0" i="1" smtClean="0">
                                    <a:latin typeface="Cambria Math" panose="02040503050406030204" pitchFamily="18" charset="0"/>
                                  </a:rPr>
                                  <m:t>𝑇</m:t>
                                </m:r>
                              </m:e>
                            </m:d>
                          </m:e>
                          <m:sup>
                            <m:r>
                              <a:rPr lang="en-US" altLang="zh-TW" sz="20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den>
                    </m:f>
                    <m:r>
                      <a:rPr lang="en-US" altLang="zh-TW" sz="2000" b="0" i="1" smtClean="0">
                        <a:latin typeface="Cambria Math" panose="02040503050406030204" pitchFamily="18" charset="0"/>
                      </a:rPr>
                      <m:t>𝑑</m:t>
                    </m:r>
                    <m:sSup>
                      <m:sSupPr>
                        <m:ctrlPr>
                          <a:rPr lang="en-US" altLang="zh-TW" sz="20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altLang="zh-TW" sz="20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altLang="zh-TW" sz="2000" b="0" i="1" smtClean="0">
                                <a:latin typeface="Cambria Math" panose="02040503050406030204" pitchFamily="18" charset="0"/>
                              </a:rPr>
                              <m:t>𝐵</m:t>
                            </m:r>
                            <m:d>
                              <m:dPr>
                                <m:ctrlPr>
                                  <a:rPr lang="en-US" altLang="zh-TW" sz="20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altLang="zh-TW" sz="2000" b="0" i="1" smtClean="0">
                                    <a:latin typeface="Cambria Math" panose="02040503050406030204" pitchFamily="18" charset="0"/>
                                  </a:rPr>
                                  <m:t>𝑡</m:t>
                                </m:r>
                                <m:r>
                                  <a:rPr lang="en-US" altLang="zh-TW" sz="2000" b="0" i="1" smtClean="0">
                                    <a:latin typeface="Cambria Math" panose="02040503050406030204" pitchFamily="18" charset="0"/>
                                  </a:rPr>
                                  <m:t>,</m:t>
                                </m:r>
                                <m:r>
                                  <a:rPr lang="en-US" altLang="zh-TW" sz="2000" b="0" i="1" smtClean="0">
                                    <a:latin typeface="Cambria Math" panose="02040503050406030204" pitchFamily="18" charset="0"/>
                                  </a:rPr>
                                  <m:t>𝑇</m:t>
                                </m:r>
                              </m:e>
                            </m:d>
                          </m:e>
                        </m:d>
                      </m:e>
                      <m:sup>
                        <m:r>
                          <a:rPr lang="en-US" altLang="zh-TW" sz="20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altLang="zh-TW" sz="2000" b="0" i="1" smtClean="0">
                        <a:latin typeface="Cambria Math" panose="02040503050406030204" pitchFamily="18" charset="0"/>
                      </a:rPr>
                      <m:t>	</m:t>
                    </m:r>
                  </m:oMath>
                </a14:m>
                <a:endParaRPr lang="en-US" altLang="zh-TW" sz="2000" b="0"/>
              </a:p>
              <a:p>
                <a14:m>
                  <m:oMath xmlns:m="http://schemas.openxmlformats.org/officeDocument/2006/math">
                    <m:r>
                      <a:rPr lang="en-US" altLang="zh-TW" sz="2000" b="0" i="1" smtClean="0">
                        <a:latin typeface="Cambria Math" panose="02040503050406030204" pitchFamily="18" charset="0"/>
                      </a:rPr>
                      <m:t>𝑑𝑓</m:t>
                    </m:r>
                    <m:d>
                      <m:dPr>
                        <m:ctrlPr>
                          <a:rPr lang="en-US" altLang="zh-TW" sz="20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zh-TW" sz="2000" b="0" i="1" smtClean="0">
                            <a:latin typeface="Cambria Math" panose="02040503050406030204" pitchFamily="18" charset="0"/>
                          </a:rPr>
                          <m:t>𝐵</m:t>
                        </m:r>
                        <m:d>
                          <m:dPr>
                            <m:ctrlPr>
                              <a:rPr lang="en-US" altLang="zh-TW" sz="20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altLang="zh-TW" sz="2000" b="0" i="1" smtClean="0">
                                <a:latin typeface="Cambria Math" panose="02040503050406030204" pitchFamily="18" charset="0"/>
                              </a:rPr>
                              <m:t>𝑡</m:t>
                            </m:r>
                            <m:r>
                              <a:rPr lang="en-US" altLang="zh-TW" sz="2000" b="0" i="1" smtClean="0">
                                <a:latin typeface="Cambria Math" panose="02040503050406030204" pitchFamily="18" charset="0"/>
                              </a:rPr>
                              <m:t>,</m:t>
                            </m:r>
                            <m:r>
                              <a:rPr lang="en-US" altLang="zh-TW" sz="2000" b="0" i="1" smtClean="0">
                                <a:latin typeface="Cambria Math" panose="02040503050406030204" pitchFamily="18" charset="0"/>
                              </a:rPr>
                              <m:t>𝑇</m:t>
                            </m:r>
                          </m:e>
                        </m:d>
                      </m:e>
                    </m:d>
                    <m:r>
                      <a:rPr lang="en-US" altLang="zh-TW" sz="20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altLang="zh-TW" sz="2000" b="0" i="1" smtClean="0">
                        <a:latin typeface="Cambria Math" panose="02040503050406030204" pitchFamily="18" charset="0"/>
                      </a:rPr>
                      <m:t>𝑅</m:t>
                    </m:r>
                    <m:d>
                      <m:dPr>
                        <m:ctrlPr>
                          <a:rPr lang="en-US" altLang="zh-TW" sz="20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zh-TW" sz="2000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</m:d>
                    <m:r>
                      <a:rPr lang="en-US" altLang="zh-TW" sz="2000" b="0" i="1" smtClean="0">
                        <a:latin typeface="Cambria Math" panose="02040503050406030204" pitchFamily="18" charset="0"/>
                      </a:rPr>
                      <m:t>𝑑𝑡</m:t>
                    </m:r>
                    <m:r>
                      <a:rPr lang="en-US" altLang="zh-TW" sz="2000" b="0" i="1" smtClean="0">
                        <a:latin typeface="Cambria Math" panose="02040503050406030204" pitchFamily="18" charset="0"/>
                      </a:rPr>
                      <m:t>−</m:t>
                    </m:r>
                    <m:sSup>
                      <m:sSupPr>
                        <m:ctrlPr>
                          <a:rPr lang="en-US" altLang="zh-TW" sz="20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zh-TW" altLang="en-US" sz="2000" i="1">
                            <a:latin typeface="Cambria Math" panose="02040503050406030204" pitchFamily="18" charset="0"/>
                          </a:rPr>
                          <m:t>𝜎</m:t>
                        </m:r>
                      </m:e>
                      <m:sup>
                        <m:r>
                          <a:rPr lang="en-US" altLang="zh-TW" sz="2000" i="1">
                            <a:latin typeface="Cambria Math" panose="02040503050406030204" pitchFamily="18" charset="0"/>
                          </a:rPr>
                          <m:t>∗</m:t>
                        </m:r>
                      </m:sup>
                    </m:sSup>
                    <m:d>
                      <m:dPr>
                        <m:ctrlPr>
                          <a:rPr lang="en-US" altLang="zh-TW" sz="20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zh-TW" sz="2000" i="1">
                            <a:latin typeface="Cambria Math" panose="02040503050406030204" pitchFamily="18" charset="0"/>
                          </a:rPr>
                          <m:t>𝑡</m:t>
                        </m:r>
                        <m:r>
                          <a:rPr lang="en-US" altLang="zh-TW" sz="2000" i="1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altLang="zh-TW" sz="2000" i="1">
                            <a:latin typeface="Cambria Math" panose="02040503050406030204" pitchFamily="18" charset="0"/>
                          </a:rPr>
                          <m:t>𝑇</m:t>
                        </m:r>
                      </m:e>
                    </m:d>
                    <m:r>
                      <a:rPr lang="en-US" altLang="zh-TW" sz="2000" b="0" i="1" smtClean="0">
                        <a:latin typeface="Cambria Math" panose="02040503050406030204" pitchFamily="18" charset="0"/>
                      </a:rPr>
                      <m:t>𝑑</m:t>
                    </m:r>
                    <m:acc>
                      <m:accPr>
                        <m:chr m:val="̃"/>
                        <m:ctrlPr>
                          <a:rPr lang="en-US" altLang="zh-TW" sz="2000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altLang="zh-TW" sz="2000" i="1">
                            <a:latin typeface="Cambria Math" panose="02040503050406030204" pitchFamily="18" charset="0"/>
                          </a:rPr>
                          <m:t>𝑊</m:t>
                        </m:r>
                      </m:e>
                    </m:acc>
                    <m:d>
                      <m:dPr>
                        <m:ctrlPr>
                          <a:rPr lang="en-US" altLang="zh-TW" sz="20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zh-TW" sz="2000" i="1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</m:d>
                    <m:r>
                      <a:rPr lang="en-US" altLang="zh-TW" sz="2000" b="0" i="1" smtClean="0">
                        <a:latin typeface="Cambria Math" panose="02040503050406030204" pitchFamily="18" charset="0"/>
                      </a:rPr>
                      <m:t> −</m:t>
                    </m:r>
                    <m:f>
                      <m:fPr>
                        <m:ctrlPr>
                          <a:rPr lang="en-US" altLang="zh-TW" sz="20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zh-TW" sz="20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altLang="zh-TW" sz="20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sSup>
                      <m:sSupPr>
                        <m:ctrlPr>
                          <a:rPr lang="en-US" altLang="zh-TW" sz="20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zh-TW" altLang="en-US" sz="2000" i="1">
                            <a:latin typeface="Cambria Math" panose="02040503050406030204" pitchFamily="18" charset="0"/>
                          </a:rPr>
                          <m:t>𝜎</m:t>
                        </m:r>
                      </m:e>
                      <m:sup>
                        <m:r>
                          <a:rPr lang="en-US" altLang="zh-TW" sz="2000" i="1">
                            <a:latin typeface="Cambria Math" panose="02040503050406030204" pitchFamily="18" charset="0"/>
                          </a:rPr>
                          <m:t>∗</m:t>
                        </m:r>
                      </m:sup>
                    </m:sSup>
                    <m:sSup>
                      <m:sSupPr>
                        <m:ctrlPr>
                          <a:rPr lang="en-US" altLang="zh-TW" sz="20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altLang="zh-TW" sz="20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altLang="zh-TW" sz="2000" i="1">
                                <a:latin typeface="Cambria Math" panose="02040503050406030204" pitchFamily="18" charset="0"/>
                              </a:rPr>
                              <m:t>𝑡</m:t>
                            </m:r>
                            <m:r>
                              <a:rPr lang="en-US" altLang="zh-TW" sz="2000" i="1">
                                <a:latin typeface="Cambria Math" panose="02040503050406030204" pitchFamily="18" charset="0"/>
                              </a:rPr>
                              <m:t>,</m:t>
                            </m:r>
                            <m:r>
                              <a:rPr lang="en-US" altLang="zh-TW" sz="2000" i="1">
                                <a:latin typeface="Cambria Math" panose="02040503050406030204" pitchFamily="18" charset="0"/>
                              </a:rPr>
                              <m:t>𝑇</m:t>
                            </m:r>
                          </m:e>
                        </m:d>
                      </m:e>
                      <m:sup>
                        <m:r>
                          <a:rPr lang="en-US" altLang="zh-TW" sz="2000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altLang="zh-TW" sz="2000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altLang="zh-TW" sz="2000" b="0" i="1" smtClean="0">
                        <a:latin typeface="Cambria Math" panose="02040503050406030204" pitchFamily="18" charset="0"/>
                      </a:rPr>
                      <m:t>𝑑𝑡</m:t>
                    </m:r>
                  </m:oMath>
                </a14:m>
                <a:endParaRPr lang="en-US" altLang="zh-TW" sz="2000" b="0"/>
              </a:p>
              <a:p>
                <a14:m>
                  <m:oMath xmlns:m="http://schemas.openxmlformats.org/officeDocument/2006/math">
                    <m:nary>
                      <m:naryPr>
                        <m:ctrlPr>
                          <a:rPr lang="en-US" altLang="zh-TW" sz="2000" b="0" i="1" smtClean="0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lang="en-US" altLang="zh-TW" sz="2000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  <m:sup>
                        <m:r>
                          <a:rPr lang="en-US" altLang="zh-TW" sz="2000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sup>
                      <m:e>
                        <m:func>
                          <m:funcPr>
                            <m:ctrlPr>
                              <a:rPr lang="en-US" altLang="zh-TW" sz="2000" b="0" i="1" smtClean="0"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 altLang="zh-TW" sz="2000" b="0" i="0" smtClean="0">
                                <a:latin typeface="Cambria Math" panose="02040503050406030204" pitchFamily="18" charset="0"/>
                              </a:rPr>
                              <m:t>ln</m:t>
                            </m:r>
                          </m:fName>
                          <m:e>
                            <m:d>
                              <m:dPr>
                                <m:ctrlPr>
                                  <a:rPr lang="en-US" altLang="zh-TW" sz="20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altLang="zh-TW" sz="2000" b="0" i="1" smtClean="0">
                                    <a:latin typeface="Cambria Math" panose="02040503050406030204" pitchFamily="18" charset="0"/>
                                  </a:rPr>
                                  <m:t>𝐵</m:t>
                                </m:r>
                                <m:d>
                                  <m:dPr>
                                    <m:ctrlPr>
                                      <a:rPr lang="en-US" altLang="zh-TW" sz="20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altLang="zh-TW" sz="2000" b="0" i="1" smtClean="0">
                                        <a:latin typeface="Cambria Math" panose="02040503050406030204" pitchFamily="18" charset="0"/>
                                      </a:rPr>
                                      <m:t>𝑢</m:t>
                                    </m:r>
                                    <m:r>
                                      <a:rPr lang="en-US" altLang="zh-TW" sz="2000" b="0" i="1" smtClean="0">
                                        <a:latin typeface="Cambria Math" panose="02040503050406030204" pitchFamily="18" charset="0"/>
                                      </a:rPr>
                                      <m:t>,</m:t>
                                    </m:r>
                                    <m:r>
                                      <a:rPr lang="en-US" altLang="zh-TW" sz="2000" b="0" i="1" smtClean="0">
                                        <a:latin typeface="Cambria Math" panose="02040503050406030204" pitchFamily="18" charset="0"/>
                                      </a:rPr>
                                      <m:t>𝑇</m:t>
                                    </m:r>
                                  </m:e>
                                </m:d>
                              </m:e>
                            </m:d>
                          </m:e>
                        </m:func>
                        <m:r>
                          <a:rPr lang="en-US" altLang="zh-TW" sz="2000" b="0" i="1" smtClean="0">
                            <a:latin typeface="Cambria Math" panose="02040503050406030204" pitchFamily="18" charset="0"/>
                          </a:rPr>
                          <m:t>𝑑𝑢</m:t>
                        </m:r>
                      </m:e>
                    </m:nary>
                    <m:r>
                      <a:rPr lang="en-US" altLang="zh-TW" sz="2000" b="0" i="1" smtClean="0">
                        <a:latin typeface="Cambria Math" panose="02040503050406030204" pitchFamily="18" charset="0"/>
                      </a:rPr>
                      <m:t>=</m:t>
                    </m:r>
                    <m:nary>
                      <m:naryPr>
                        <m:ctrlPr>
                          <a:rPr lang="en-US" altLang="zh-TW" sz="2000" b="0" i="1" smtClean="0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lang="en-US" altLang="zh-TW" sz="2000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  <m:sup>
                        <m:r>
                          <a:rPr lang="en-US" altLang="zh-TW" sz="2000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sup>
                      <m:e>
                        <m:r>
                          <a:rPr lang="en-US" altLang="zh-TW" sz="2000" b="0" i="1" smtClean="0">
                            <a:latin typeface="Cambria Math" panose="02040503050406030204" pitchFamily="18" charset="0"/>
                          </a:rPr>
                          <m:t>𝑅</m:t>
                        </m:r>
                        <m:d>
                          <m:dPr>
                            <m:ctrlPr>
                              <a:rPr lang="en-US" altLang="zh-TW" sz="20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altLang="zh-TW" sz="2000" b="0" i="1" smtClean="0">
                                <a:latin typeface="Cambria Math" panose="02040503050406030204" pitchFamily="18" charset="0"/>
                              </a:rPr>
                              <m:t>𝑢</m:t>
                            </m:r>
                          </m:e>
                        </m:d>
                        <m:r>
                          <a:rPr lang="en-US" altLang="zh-TW" sz="2000" b="0" i="1" smtClean="0">
                            <a:latin typeface="Cambria Math" panose="02040503050406030204" pitchFamily="18" charset="0"/>
                          </a:rPr>
                          <m:t>𝑑𝑢</m:t>
                        </m:r>
                      </m:e>
                    </m:nary>
                    <m:r>
                      <a:rPr lang="en-US" altLang="zh-TW" sz="2000" b="0" i="1" smtClean="0">
                        <a:latin typeface="Cambria Math" panose="02040503050406030204" pitchFamily="18" charset="0"/>
                      </a:rPr>
                      <m:t>−</m:t>
                    </m:r>
                    <m:nary>
                      <m:naryPr>
                        <m:ctrlPr>
                          <a:rPr lang="en-US" altLang="zh-TW" sz="2000" b="0" i="1" smtClean="0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lang="en-US" altLang="zh-TW" sz="2000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  <m:sup>
                        <m:r>
                          <a:rPr lang="en-US" altLang="zh-TW" sz="2000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sup>
                      <m:e>
                        <m:sSup>
                          <m:sSupPr>
                            <m:ctrlPr>
                              <a:rPr lang="en-US" altLang="zh-TW" sz="20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zh-TW" altLang="en-US" sz="2000" i="1">
                                <a:latin typeface="Cambria Math" panose="02040503050406030204" pitchFamily="18" charset="0"/>
                              </a:rPr>
                              <m:t>𝜎</m:t>
                            </m:r>
                          </m:e>
                          <m:sup>
                            <m:r>
                              <a:rPr lang="en-US" altLang="zh-TW" sz="2000" i="1">
                                <a:latin typeface="Cambria Math" panose="02040503050406030204" pitchFamily="18" charset="0"/>
                              </a:rPr>
                              <m:t>∗</m:t>
                            </m:r>
                          </m:sup>
                        </m:sSup>
                        <m:d>
                          <m:dPr>
                            <m:ctrlPr>
                              <a:rPr lang="en-US" altLang="zh-TW" sz="20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altLang="zh-TW" sz="2000" b="0" i="1" smtClean="0">
                                <a:latin typeface="Cambria Math" panose="02040503050406030204" pitchFamily="18" charset="0"/>
                              </a:rPr>
                              <m:t>𝑢</m:t>
                            </m:r>
                            <m:r>
                              <a:rPr lang="en-US" altLang="zh-TW" sz="2000" i="1">
                                <a:latin typeface="Cambria Math" panose="02040503050406030204" pitchFamily="18" charset="0"/>
                              </a:rPr>
                              <m:t>,</m:t>
                            </m:r>
                            <m:r>
                              <a:rPr lang="en-US" altLang="zh-TW" sz="2000" i="1">
                                <a:latin typeface="Cambria Math" panose="02040503050406030204" pitchFamily="18" charset="0"/>
                              </a:rPr>
                              <m:t>𝑇</m:t>
                            </m:r>
                          </m:e>
                        </m:d>
                        <m:r>
                          <a:rPr lang="en-US" altLang="zh-TW" sz="2000" i="1">
                            <a:latin typeface="Cambria Math" panose="02040503050406030204" pitchFamily="18" charset="0"/>
                          </a:rPr>
                          <m:t>𝑑</m:t>
                        </m:r>
                        <m:acc>
                          <m:accPr>
                            <m:chr m:val="̃"/>
                            <m:ctrlPr>
                              <a:rPr lang="en-US" altLang="zh-TW" sz="2000" i="1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altLang="zh-TW" sz="2000" i="1">
                                <a:latin typeface="Cambria Math" panose="02040503050406030204" pitchFamily="18" charset="0"/>
                              </a:rPr>
                              <m:t>𝑊</m:t>
                            </m:r>
                          </m:e>
                        </m:acc>
                        <m:d>
                          <m:dPr>
                            <m:ctrlPr>
                              <a:rPr lang="en-US" altLang="zh-TW" sz="20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altLang="zh-TW" sz="2000" b="0" i="1" smtClean="0">
                                <a:latin typeface="Cambria Math" panose="02040503050406030204" pitchFamily="18" charset="0"/>
                              </a:rPr>
                              <m:t>𝑢</m:t>
                            </m:r>
                          </m:e>
                        </m:d>
                        <m:r>
                          <a:rPr lang="en-US" altLang="zh-TW" sz="2000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f>
                          <m:fPr>
                            <m:ctrlPr>
                              <a:rPr lang="en-US" altLang="zh-TW" sz="2000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altLang="zh-TW" sz="2000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en-US" altLang="zh-TW" sz="20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den>
                        </m:f>
                      </m:e>
                    </m:nary>
                    <m:nary>
                      <m:naryPr>
                        <m:ctrlPr>
                          <a:rPr lang="en-US" altLang="zh-TW" sz="2000" b="0" i="1" smtClean="0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lang="en-US" altLang="zh-TW" sz="2000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  <m:sup>
                        <m:r>
                          <a:rPr lang="en-US" altLang="zh-TW" sz="2000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sup>
                      <m:e>
                        <m:sSup>
                          <m:sSupPr>
                            <m:ctrlPr>
                              <a:rPr lang="en-US" altLang="zh-TW" sz="20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zh-TW" altLang="en-US" sz="2000" i="1">
                                <a:latin typeface="Cambria Math" panose="02040503050406030204" pitchFamily="18" charset="0"/>
                              </a:rPr>
                              <m:t>𝜎</m:t>
                            </m:r>
                          </m:e>
                          <m:sup>
                            <m:r>
                              <a:rPr lang="en-US" altLang="zh-TW" sz="2000" i="1">
                                <a:latin typeface="Cambria Math" panose="02040503050406030204" pitchFamily="18" charset="0"/>
                              </a:rPr>
                              <m:t>∗</m:t>
                            </m:r>
                          </m:sup>
                        </m:sSup>
                        <m:sSup>
                          <m:sSupPr>
                            <m:ctrlPr>
                              <a:rPr lang="en-US" altLang="zh-TW" sz="20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en-US" altLang="zh-TW" sz="2000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altLang="zh-TW" sz="2000" b="0" i="1" smtClean="0">
                                    <a:latin typeface="Cambria Math" panose="02040503050406030204" pitchFamily="18" charset="0"/>
                                  </a:rPr>
                                  <m:t>𝑢</m:t>
                                </m:r>
                                <m:r>
                                  <a:rPr lang="en-US" altLang="zh-TW" sz="2000" i="1">
                                    <a:latin typeface="Cambria Math" panose="02040503050406030204" pitchFamily="18" charset="0"/>
                                  </a:rPr>
                                  <m:t>,</m:t>
                                </m:r>
                                <m:r>
                                  <a:rPr lang="en-US" altLang="zh-TW" sz="2000" i="1">
                                    <a:latin typeface="Cambria Math" panose="02040503050406030204" pitchFamily="18" charset="0"/>
                                  </a:rPr>
                                  <m:t>𝑇</m:t>
                                </m:r>
                              </m:e>
                            </m:d>
                          </m:e>
                          <m:sup>
                            <m:r>
                              <a:rPr lang="en-US" altLang="zh-TW" sz="2000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n-US" altLang="zh-TW" sz="2000" i="1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altLang="zh-TW" sz="2000" i="1">
                            <a:latin typeface="Cambria Math" panose="02040503050406030204" pitchFamily="18" charset="0"/>
                          </a:rPr>
                          <m:t>𝑑</m:t>
                        </m:r>
                        <m:r>
                          <m:rPr>
                            <m:nor/>
                          </m:rPr>
                          <a:rPr lang="en-US" altLang="zh-TW" sz="2000" b="0" i="0" smtClean="0">
                            <a:latin typeface="Cambria Math" panose="02040503050406030204" pitchFamily="18" charset="0"/>
                          </a:rPr>
                          <m:t>u</m:t>
                        </m:r>
                        <m:r>
                          <m:rPr>
                            <m:nor/>
                          </m:rPr>
                          <a:rPr lang="en-US" altLang="zh-TW" sz="2000"/>
                          <m:t> </m:t>
                        </m:r>
                      </m:e>
                    </m:nary>
                  </m:oMath>
                </a14:m>
                <a:endParaRPr lang="en-US" altLang="zh-TW" sz="2000" b="0"/>
              </a:p>
              <a:p>
                <a14:m>
                  <m:oMath xmlns:m="http://schemas.openxmlformats.org/officeDocument/2006/math">
                    <m:func>
                      <m:funcPr>
                        <m:ctrlPr>
                          <a:rPr lang="en-US" altLang="zh-TW" sz="2000" b="0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altLang="zh-TW" sz="2000" b="0" i="0" smtClean="0">
                            <a:latin typeface="Cambria Math" panose="02040503050406030204" pitchFamily="18" charset="0"/>
                          </a:rPr>
                          <m:t>ln</m:t>
                        </m:r>
                      </m:fName>
                      <m:e>
                        <m:d>
                          <m:dPr>
                            <m:ctrlPr>
                              <a:rPr lang="en-US" altLang="zh-TW" sz="20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en-US" altLang="zh-TW" sz="20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US" altLang="zh-TW" sz="2000" b="0" i="1" smtClean="0">
                                    <a:latin typeface="Cambria Math" panose="02040503050406030204" pitchFamily="18" charset="0"/>
                                  </a:rPr>
                                  <m:t>𝐵</m:t>
                                </m:r>
                                <m:d>
                                  <m:dPr>
                                    <m:ctrlPr>
                                      <a:rPr lang="en-US" altLang="zh-TW" sz="20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altLang="zh-TW" sz="2000" b="0" i="1" smtClean="0">
                                        <a:latin typeface="Cambria Math" panose="02040503050406030204" pitchFamily="18" charset="0"/>
                                      </a:rPr>
                                      <m:t>𝑡</m:t>
                                    </m:r>
                                    <m:r>
                                      <a:rPr lang="en-US" altLang="zh-TW" sz="2000" b="0" i="1" smtClean="0">
                                        <a:latin typeface="Cambria Math" panose="02040503050406030204" pitchFamily="18" charset="0"/>
                                      </a:rPr>
                                      <m:t>,</m:t>
                                    </m:r>
                                    <m:r>
                                      <a:rPr lang="en-US" altLang="zh-TW" sz="2000" b="0" i="1" smtClean="0">
                                        <a:latin typeface="Cambria Math" panose="02040503050406030204" pitchFamily="18" charset="0"/>
                                      </a:rPr>
                                      <m:t>𝑇</m:t>
                                    </m:r>
                                  </m:e>
                                </m:d>
                              </m:num>
                              <m:den>
                                <m:r>
                                  <a:rPr lang="en-US" altLang="zh-TW" sz="2000" b="0" i="1" smtClean="0">
                                    <a:latin typeface="Cambria Math" panose="02040503050406030204" pitchFamily="18" charset="0"/>
                                  </a:rPr>
                                  <m:t>𝐵</m:t>
                                </m:r>
                                <m:d>
                                  <m:dPr>
                                    <m:ctrlPr>
                                      <a:rPr lang="en-US" altLang="zh-TW" sz="20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altLang="zh-TW" sz="2000" b="0" i="1" smtClean="0">
                                        <a:latin typeface="Cambria Math" panose="02040503050406030204" pitchFamily="18" charset="0"/>
                                      </a:rPr>
                                      <m:t>0,</m:t>
                                    </m:r>
                                    <m:r>
                                      <a:rPr lang="en-US" altLang="zh-TW" sz="2000" b="0" i="1" smtClean="0">
                                        <a:latin typeface="Cambria Math" panose="02040503050406030204" pitchFamily="18" charset="0"/>
                                      </a:rPr>
                                      <m:t>𝑇</m:t>
                                    </m:r>
                                  </m:e>
                                </m:d>
                              </m:den>
                            </m:f>
                          </m:e>
                        </m:d>
                      </m:e>
                    </m:func>
                    <m:r>
                      <a:rPr lang="en-US" altLang="zh-TW" sz="2000" b="0" i="1" smtClean="0">
                        <a:latin typeface="Cambria Math" panose="02040503050406030204" pitchFamily="18" charset="0"/>
                      </a:rPr>
                      <m:t>=</m:t>
                    </m:r>
                    <m:nary>
                      <m:naryPr>
                        <m:ctrlPr>
                          <a:rPr lang="en-US" altLang="zh-TW" sz="2000" i="1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lang="en-US" altLang="zh-TW" sz="2000" i="1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  <m:sup>
                        <m:r>
                          <a:rPr lang="en-US" altLang="zh-TW" sz="2000" i="1">
                            <a:latin typeface="Cambria Math" panose="02040503050406030204" pitchFamily="18" charset="0"/>
                          </a:rPr>
                          <m:t>𝑡</m:t>
                        </m:r>
                      </m:sup>
                      <m:e>
                        <m:r>
                          <a:rPr lang="en-US" altLang="zh-TW" sz="2000" i="1">
                            <a:latin typeface="Cambria Math" panose="02040503050406030204" pitchFamily="18" charset="0"/>
                          </a:rPr>
                          <m:t>𝑅</m:t>
                        </m:r>
                        <m:d>
                          <m:dPr>
                            <m:ctrlPr>
                              <a:rPr lang="en-US" altLang="zh-TW" sz="20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altLang="zh-TW" sz="2000" i="1">
                                <a:latin typeface="Cambria Math" panose="02040503050406030204" pitchFamily="18" charset="0"/>
                              </a:rPr>
                              <m:t>𝑢</m:t>
                            </m:r>
                          </m:e>
                        </m:d>
                        <m:r>
                          <a:rPr lang="en-US" altLang="zh-TW" sz="2000" i="1">
                            <a:latin typeface="Cambria Math" panose="02040503050406030204" pitchFamily="18" charset="0"/>
                          </a:rPr>
                          <m:t>𝑑𝑢</m:t>
                        </m:r>
                      </m:e>
                    </m:nary>
                    <m:r>
                      <a:rPr lang="en-US" altLang="zh-TW" sz="2000" b="0" i="1" smtClean="0">
                        <a:latin typeface="Cambria Math" panose="02040503050406030204" pitchFamily="18" charset="0"/>
                      </a:rPr>
                      <m:t>−</m:t>
                    </m:r>
                    <m:nary>
                      <m:naryPr>
                        <m:ctrlPr>
                          <a:rPr lang="en-US" altLang="zh-TW" sz="2000" i="1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lang="en-US" altLang="zh-TW" sz="2000" i="1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  <m:sup>
                        <m:r>
                          <a:rPr lang="en-US" altLang="zh-TW" sz="2000" i="1">
                            <a:latin typeface="Cambria Math" panose="02040503050406030204" pitchFamily="18" charset="0"/>
                          </a:rPr>
                          <m:t>𝑡</m:t>
                        </m:r>
                      </m:sup>
                      <m:e>
                        <m:sSup>
                          <m:sSupPr>
                            <m:ctrlPr>
                              <a:rPr lang="en-US" altLang="zh-TW" sz="20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zh-TW" altLang="en-US" sz="2000" i="1">
                                <a:latin typeface="Cambria Math" panose="02040503050406030204" pitchFamily="18" charset="0"/>
                              </a:rPr>
                              <m:t>𝜎</m:t>
                            </m:r>
                          </m:e>
                          <m:sup>
                            <m:r>
                              <a:rPr lang="en-US" altLang="zh-TW" sz="2000" i="1">
                                <a:latin typeface="Cambria Math" panose="02040503050406030204" pitchFamily="18" charset="0"/>
                              </a:rPr>
                              <m:t>∗</m:t>
                            </m:r>
                          </m:sup>
                        </m:sSup>
                        <m:d>
                          <m:dPr>
                            <m:ctrlPr>
                              <a:rPr lang="en-US" altLang="zh-TW" sz="20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altLang="zh-TW" sz="2000" i="1">
                                <a:latin typeface="Cambria Math" panose="02040503050406030204" pitchFamily="18" charset="0"/>
                              </a:rPr>
                              <m:t>𝑢</m:t>
                            </m:r>
                            <m:r>
                              <a:rPr lang="en-US" altLang="zh-TW" sz="2000" i="1">
                                <a:latin typeface="Cambria Math" panose="02040503050406030204" pitchFamily="18" charset="0"/>
                              </a:rPr>
                              <m:t>,</m:t>
                            </m:r>
                            <m:r>
                              <a:rPr lang="en-US" altLang="zh-TW" sz="2000" i="1">
                                <a:latin typeface="Cambria Math" panose="02040503050406030204" pitchFamily="18" charset="0"/>
                              </a:rPr>
                              <m:t>𝑇</m:t>
                            </m:r>
                          </m:e>
                        </m:d>
                        <m:r>
                          <a:rPr lang="en-US" altLang="zh-TW" sz="2000" i="1">
                            <a:latin typeface="Cambria Math" panose="02040503050406030204" pitchFamily="18" charset="0"/>
                          </a:rPr>
                          <m:t>𝑑</m:t>
                        </m:r>
                        <m:acc>
                          <m:accPr>
                            <m:chr m:val="̃"/>
                            <m:ctrlPr>
                              <a:rPr lang="en-US" altLang="zh-TW" sz="2000" i="1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altLang="zh-TW" sz="2000" i="1">
                                <a:latin typeface="Cambria Math" panose="02040503050406030204" pitchFamily="18" charset="0"/>
                              </a:rPr>
                              <m:t>𝑊</m:t>
                            </m:r>
                          </m:e>
                        </m:acc>
                        <m:d>
                          <m:dPr>
                            <m:ctrlPr>
                              <a:rPr lang="en-US" altLang="zh-TW" sz="20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altLang="zh-TW" sz="2000" i="1">
                                <a:latin typeface="Cambria Math" panose="02040503050406030204" pitchFamily="18" charset="0"/>
                              </a:rPr>
                              <m:t>𝑢</m:t>
                            </m:r>
                          </m:e>
                        </m:d>
                      </m:e>
                    </m:nary>
                    <m:r>
                      <a:rPr lang="en-US" altLang="zh-TW" sz="2000" b="0" i="1" smtClean="0">
                        <a:latin typeface="Cambria Math" panose="02040503050406030204" pitchFamily="18" charset="0"/>
                      </a:rPr>
                      <m:t>−</m:t>
                    </m:r>
                    <m:f>
                      <m:fPr>
                        <m:ctrlPr>
                          <a:rPr lang="en-US" altLang="zh-TW" sz="20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zh-TW" sz="20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altLang="zh-TW" sz="20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nary>
                      <m:naryPr>
                        <m:ctrlPr>
                          <a:rPr lang="en-US" altLang="zh-TW" sz="2000" i="1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lang="en-US" altLang="zh-TW" sz="2000" i="1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  <m:sup>
                        <m:r>
                          <a:rPr lang="en-US" altLang="zh-TW" sz="2000" i="1">
                            <a:latin typeface="Cambria Math" panose="02040503050406030204" pitchFamily="18" charset="0"/>
                          </a:rPr>
                          <m:t>𝑡</m:t>
                        </m:r>
                      </m:sup>
                      <m:e>
                        <m:sSup>
                          <m:sSupPr>
                            <m:ctrlPr>
                              <a:rPr lang="en-US" altLang="zh-TW" sz="20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zh-TW" altLang="en-US" sz="2000" i="1">
                                <a:latin typeface="Cambria Math" panose="02040503050406030204" pitchFamily="18" charset="0"/>
                              </a:rPr>
                              <m:t>𝜎</m:t>
                            </m:r>
                          </m:e>
                          <m:sup>
                            <m:r>
                              <a:rPr lang="en-US" altLang="zh-TW" sz="2000" i="1">
                                <a:latin typeface="Cambria Math" panose="02040503050406030204" pitchFamily="18" charset="0"/>
                              </a:rPr>
                              <m:t>∗</m:t>
                            </m:r>
                          </m:sup>
                        </m:sSup>
                        <m:sSup>
                          <m:sSupPr>
                            <m:ctrlPr>
                              <a:rPr lang="en-US" altLang="zh-TW" sz="20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en-US" altLang="zh-TW" sz="2000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altLang="zh-TW" sz="2000" i="1">
                                    <a:latin typeface="Cambria Math" panose="02040503050406030204" pitchFamily="18" charset="0"/>
                                  </a:rPr>
                                  <m:t>𝑢</m:t>
                                </m:r>
                                <m:r>
                                  <a:rPr lang="en-US" altLang="zh-TW" sz="2000" i="1">
                                    <a:latin typeface="Cambria Math" panose="02040503050406030204" pitchFamily="18" charset="0"/>
                                  </a:rPr>
                                  <m:t>,</m:t>
                                </m:r>
                                <m:r>
                                  <a:rPr lang="en-US" altLang="zh-TW" sz="2000" i="1">
                                    <a:latin typeface="Cambria Math" panose="02040503050406030204" pitchFamily="18" charset="0"/>
                                  </a:rPr>
                                  <m:t>𝑇</m:t>
                                </m:r>
                              </m:e>
                            </m:d>
                          </m:e>
                          <m:sup>
                            <m:r>
                              <a:rPr lang="en-US" altLang="zh-TW" sz="2000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n-US" altLang="zh-TW" sz="2000" i="1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altLang="zh-TW" sz="2000" i="1">
                            <a:latin typeface="Cambria Math" panose="02040503050406030204" pitchFamily="18" charset="0"/>
                          </a:rPr>
                          <m:t>𝑑</m:t>
                        </m:r>
                        <m:r>
                          <m:rPr>
                            <m:nor/>
                          </m:rPr>
                          <a:rPr lang="en-US" altLang="zh-TW" sz="2000">
                            <a:latin typeface="Cambria Math" panose="02040503050406030204" pitchFamily="18" charset="0"/>
                          </a:rPr>
                          <m:t>u</m:t>
                        </m:r>
                        <m:r>
                          <m:rPr>
                            <m:nor/>
                          </m:rPr>
                          <a:rPr lang="en-US" altLang="zh-TW" sz="2000"/>
                          <m:t> </m:t>
                        </m:r>
                      </m:e>
                    </m:nary>
                  </m:oMath>
                </a14:m>
                <a:endParaRPr lang="en-US" altLang="zh-TW" sz="2000"/>
              </a:p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altLang="zh-TW" sz="2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zh-TW" sz="2000" i="1">
                            <a:latin typeface="Cambria Math" panose="02040503050406030204" pitchFamily="18" charset="0"/>
                          </a:rPr>
                          <m:t>𝐵</m:t>
                        </m:r>
                        <m:d>
                          <m:dPr>
                            <m:ctrlPr>
                              <a:rPr lang="en-US" altLang="zh-TW" sz="20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altLang="zh-TW" sz="2000" i="1">
                                <a:latin typeface="Cambria Math" panose="02040503050406030204" pitchFamily="18" charset="0"/>
                              </a:rPr>
                              <m:t>𝑡</m:t>
                            </m:r>
                            <m:r>
                              <a:rPr lang="en-US" altLang="zh-TW" sz="2000" i="1">
                                <a:latin typeface="Cambria Math" panose="02040503050406030204" pitchFamily="18" charset="0"/>
                              </a:rPr>
                              <m:t>,</m:t>
                            </m:r>
                            <m:r>
                              <a:rPr lang="en-US" altLang="zh-TW" sz="2000" i="1">
                                <a:latin typeface="Cambria Math" panose="02040503050406030204" pitchFamily="18" charset="0"/>
                              </a:rPr>
                              <m:t>𝑇</m:t>
                            </m:r>
                          </m:e>
                        </m:d>
                      </m:num>
                      <m:den>
                        <m:r>
                          <a:rPr lang="en-US" altLang="zh-TW" sz="2000" i="1">
                            <a:latin typeface="Cambria Math" panose="02040503050406030204" pitchFamily="18" charset="0"/>
                          </a:rPr>
                          <m:t>𝐵</m:t>
                        </m:r>
                        <m:d>
                          <m:dPr>
                            <m:ctrlPr>
                              <a:rPr lang="en-US" altLang="zh-TW" sz="20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altLang="zh-TW" sz="2000" i="1">
                                <a:latin typeface="Cambria Math" panose="02040503050406030204" pitchFamily="18" charset="0"/>
                              </a:rPr>
                              <m:t>0,</m:t>
                            </m:r>
                            <m:r>
                              <a:rPr lang="en-US" altLang="zh-TW" sz="2000" i="1">
                                <a:latin typeface="Cambria Math" panose="02040503050406030204" pitchFamily="18" charset="0"/>
                              </a:rPr>
                              <m:t>𝑇</m:t>
                            </m:r>
                          </m:e>
                        </m:d>
                      </m:den>
                    </m:f>
                    <m:r>
                      <a:rPr lang="en-US" altLang="zh-TW" sz="2000" i="1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altLang="zh-TW" sz="20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zh-TW" sz="2000" b="0" i="1" smtClean="0">
                            <a:latin typeface="Cambria Math" panose="02040503050406030204" pitchFamily="18" charset="0"/>
                          </a:rPr>
                          <m:t>𝑒</m:t>
                        </m:r>
                      </m:e>
                      <m:sup>
                        <m:r>
                          <a:rPr lang="en-US" altLang="zh-TW" sz="2000" b="0" i="1" smtClean="0">
                            <a:latin typeface="Cambria Math" panose="02040503050406030204" pitchFamily="18" charset="0"/>
                          </a:rPr>
                          <m:t>(</m:t>
                        </m:r>
                        <m:nary>
                          <m:naryPr>
                            <m:ctrlPr>
                              <a:rPr lang="en-US" altLang="zh-TW" sz="2000" i="1">
                                <a:latin typeface="Cambria Math" panose="02040503050406030204" pitchFamily="18" charset="0"/>
                              </a:rPr>
                            </m:ctrlPr>
                          </m:naryPr>
                          <m:sub>
                            <m:r>
                              <m:rPr>
                                <m:brk m:alnAt="23"/>
                              </m:rPr>
                              <a:rPr lang="en-US" altLang="zh-TW" sz="2000" i="1">
                                <a:latin typeface="Cambria Math" panose="02040503050406030204" pitchFamily="18" charset="0"/>
                              </a:rPr>
                              <m:t>0</m:t>
                            </m:r>
                          </m:sub>
                          <m:sup>
                            <m:r>
                              <a:rPr lang="en-US" altLang="zh-TW" sz="2000" i="1">
                                <a:latin typeface="Cambria Math" panose="02040503050406030204" pitchFamily="18" charset="0"/>
                              </a:rPr>
                              <m:t>𝑡</m:t>
                            </m:r>
                          </m:sup>
                          <m:e>
                            <m:r>
                              <a:rPr lang="en-US" altLang="zh-TW" sz="2000" i="1">
                                <a:latin typeface="Cambria Math" panose="02040503050406030204" pitchFamily="18" charset="0"/>
                              </a:rPr>
                              <m:t>𝑅</m:t>
                            </m:r>
                            <m:d>
                              <m:dPr>
                                <m:ctrlPr>
                                  <a:rPr lang="en-US" altLang="zh-TW" sz="2000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altLang="zh-TW" sz="2000" i="1">
                                    <a:latin typeface="Cambria Math" panose="02040503050406030204" pitchFamily="18" charset="0"/>
                                  </a:rPr>
                                  <m:t>𝑢</m:t>
                                </m:r>
                              </m:e>
                            </m:d>
                            <m:r>
                              <a:rPr lang="en-US" altLang="zh-TW" sz="2000" i="1">
                                <a:latin typeface="Cambria Math" panose="02040503050406030204" pitchFamily="18" charset="0"/>
                              </a:rPr>
                              <m:t>𝑑𝑢</m:t>
                            </m:r>
                          </m:e>
                        </m:nary>
                        <m:r>
                          <a:rPr lang="en-US" altLang="zh-TW" sz="2000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nary>
                          <m:naryPr>
                            <m:ctrlPr>
                              <a:rPr lang="en-US" altLang="zh-TW" sz="2000" i="1">
                                <a:latin typeface="Cambria Math" panose="02040503050406030204" pitchFamily="18" charset="0"/>
                              </a:rPr>
                            </m:ctrlPr>
                          </m:naryPr>
                          <m:sub>
                            <m:r>
                              <m:rPr>
                                <m:brk m:alnAt="23"/>
                              </m:rPr>
                              <a:rPr lang="en-US" altLang="zh-TW" sz="2000" i="1">
                                <a:latin typeface="Cambria Math" panose="02040503050406030204" pitchFamily="18" charset="0"/>
                              </a:rPr>
                              <m:t>0</m:t>
                            </m:r>
                          </m:sub>
                          <m:sup>
                            <m:r>
                              <a:rPr lang="en-US" altLang="zh-TW" sz="2000" i="1">
                                <a:latin typeface="Cambria Math" panose="02040503050406030204" pitchFamily="18" charset="0"/>
                              </a:rPr>
                              <m:t>𝑡</m:t>
                            </m:r>
                          </m:sup>
                          <m:e>
                            <m:sSup>
                              <m:sSupPr>
                                <m:ctrlPr>
                                  <a:rPr lang="en-US" altLang="zh-TW" sz="2000" i="1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zh-TW" altLang="en-US" sz="2000" i="1">
                                    <a:latin typeface="Cambria Math" panose="02040503050406030204" pitchFamily="18" charset="0"/>
                                  </a:rPr>
                                  <m:t>𝜎</m:t>
                                </m:r>
                              </m:e>
                              <m:sup>
                                <m:r>
                                  <a:rPr lang="en-US" altLang="zh-TW" sz="2000" i="1">
                                    <a:latin typeface="Cambria Math" panose="02040503050406030204" pitchFamily="18" charset="0"/>
                                  </a:rPr>
                                  <m:t>∗</m:t>
                                </m:r>
                              </m:sup>
                            </m:sSup>
                            <m:d>
                              <m:dPr>
                                <m:ctrlPr>
                                  <a:rPr lang="en-US" altLang="zh-TW" sz="2000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altLang="zh-TW" sz="2000" i="1">
                                    <a:latin typeface="Cambria Math" panose="02040503050406030204" pitchFamily="18" charset="0"/>
                                  </a:rPr>
                                  <m:t>𝑢</m:t>
                                </m:r>
                                <m:r>
                                  <a:rPr lang="en-US" altLang="zh-TW" sz="2000" i="1">
                                    <a:latin typeface="Cambria Math" panose="02040503050406030204" pitchFamily="18" charset="0"/>
                                  </a:rPr>
                                  <m:t>,</m:t>
                                </m:r>
                                <m:r>
                                  <a:rPr lang="en-US" altLang="zh-TW" sz="2000" i="1">
                                    <a:latin typeface="Cambria Math" panose="02040503050406030204" pitchFamily="18" charset="0"/>
                                  </a:rPr>
                                  <m:t>𝑇</m:t>
                                </m:r>
                              </m:e>
                            </m:d>
                            <m:r>
                              <a:rPr lang="en-US" altLang="zh-TW" sz="2000" i="1">
                                <a:latin typeface="Cambria Math" panose="02040503050406030204" pitchFamily="18" charset="0"/>
                              </a:rPr>
                              <m:t>𝑑</m:t>
                            </m:r>
                            <m:acc>
                              <m:accPr>
                                <m:chr m:val="̃"/>
                                <m:ctrlPr>
                                  <a:rPr lang="en-US" altLang="zh-TW" sz="2000" i="1"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n-US" altLang="zh-TW" sz="2000" i="1">
                                    <a:latin typeface="Cambria Math" panose="02040503050406030204" pitchFamily="18" charset="0"/>
                                  </a:rPr>
                                  <m:t>𝑊</m:t>
                                </m:r>
                              </m:e>
                            </m:acc>
                            <m:d>
                              <m:dPr>
                                <m:ctrlPr>
                                  <a:rPr lang="en-US" altLang="zh-TW" sz="2000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altLang="zh-TW" sz="2000" i="1">
                                    <a:latin typeface="Cambria Math" panose="02040503050406030204" pitchFamily="18" charset="0"/>
                                  </a:rPr>
                                  <m:t>𝑢</m:t>
                                </m:r>
                              </m:e>
                            </m:d>
                          </m:e>
                        </m:nary>
                        <m:r>
                          <a:rPr lang="en-US" altLang="zh-TW" sz="2000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f>
                          <m:fPr>
                            <m:ctrlPr>
                              <a:rPr lang="en-US" altLang="zh-TW" sz="2000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altLang="zh-TW" sz="2000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en-US" altLang="zh-TW" sz="20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den>
                        </m:f>
                        <m:nary>
                          <m:naryPr>
                            <m:ctrlPr>
                              <a:rPr lang="en-US" altLang="zh-TW" sz="2000" i="1">
                                <a:latin typeface="Cambria Math" panose="02040503050406030204" pitchFamily="18" charset="0"/>
                              </a:rPr>
                            </m:ctrlPr>
                          </m:naryPr>
                          <m:sub>
                            <m:r>
                              <m:rPr>
                                <m:brk m:alnAt="23"/>
                              </m:rPr>
                              <a:rPr lang="en-US" altLang="zh-TW" sz="2000" i="1">
                                <a:latin typeface="Cambria Math" panose="02040503050406030204" pitchFamily="18" charset="0"/>
                              </a:rPr>
                              <m:t>0</m:t>
                            </m:r>
                          </m:sub>
                          <m:sup>
                            <m:r>
                              <a:rPr lang="en-US" altLang="zh-TW" sz="2000" i="1">
                                <a:latin typeface="Cambria Math" panose="02040503050406030204" pitchFamily="18" charset="0"/>
                              </a:rPr>
                              <m:t>𝑡</m:t>
                            </m:r>
                          </m:sup>
                          <m:e>
                            <m:sSup>
                              <m:sSupPr>
                                <m:ctrlPr>
                                  <a:rPr lang="en-US" altLang="zh-TW" sz="2000" i="1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zh-TW" altLang="en-US" sz="2000" i="1">
                                    <a:latin typeface="Cambria Math" panose="02040503050406030204" pitchFamily="18" charset="0"/>
                                  </a:rPr>
                                  <m:t>𝜎</m:t>
                                </m:r>
                              </m:e>
                              <m:sup>
                                <m:r>
                                  <a:rPr lang="en-US" altLang="zh-TW" sz="2000" i="1">
                                    <a:latin typeface="Cambria Math" panose="02040503050406030204" pitchFamily="18" charset="0"/>
                                  </a:rPr>
                                  <m:t>∗</m:t>
                                </m:r>
                              </m:sup>
                            </m:sSup>
                            <m:sSup>
                              <m:sSupPr>
                                <m:ctrlPr>
                                  <a:rPr lang="en-US" altLang="zh-TW" sz="2000" i="1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d>
                                  <m:dPr>
                                    <m:ctrlPr>
                                      <a:rPr lang="en-US" altLang="zh-TW" sz="2000" i="1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altLang="zh-TW" sz="2000" i="1">
                                        <a:latin typeface="Cambria Math" panose="02040503050406030204" pitchFamily="18" charset="0"/>
                                      </a:rPr>
                                      <m:t>𝑢</m:t>
                                    </m:r>
                                    <m:r>
                                      <a:rPr lang="en-US" altLang="zh-TW" sz="2000" i="1">
                                        <a:latin typeface="Cambria Math" panose="02040503050406030204" pitchFamily="18" charset="0"/>
                                      </a:rPr>
                                      <m:t>,</m:t>
                                    </m:r>
                                    <m:r>
                                      <a:rPr lang="en-US" altLang="zh-TW" sz="2000" i="1">
                                        <a:latin typeface="Cambria Math" panose="02040503050406030204" pitchFamily="18" charset="0"/>
                                      </a:rPr>
                                      <m:t>𝑇</m:t>
                                    </m:r>
                                  </m:e>
                                </m:d>
                              </m:e>
                              <m:sup>
                                <m:r>
                                  <a:rPr lang="en-US" altLang="zh-TW" sz="2000" i="1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  <m:r>
                              <a:rPr lang="en-US" altLang="zh-TW" sz="2000" b="0" i="1" smtClean="0">
                                <a:latin typeface="Cambria Math" panose="02040503050406030204" pitchFamily="18" charset="0"/>
                              </a:rPr>
                              <m:t>𝑑𝑢</m:t>
                            </m:r>
                          </m:e>
                        </m:nary>
                        <m:r>
                          <a:rPr lang="en-US" altLang="zh-TW" sz="2000" b="0" i="1" smtClean="0">
                            <a:latin typeface="Cambria Math" panose="02040503050406030204" pitchFamily="18" charset="0"/>
                          </a:rPr>
                          <m:t>)</m:t>
                        </m:r>
                      </m:sup>
                    </m:sSup>
                  </m:oMath>
                </a14:m>
                <a:endParaRPr lang="en-US" altLang="zh-TW" sz="2000" b="0"/>
              </a:p>
              <a:p>
                <a14:m>
                  <m:oMath xmlns:m="http://schemas.openxmlformats.org/officeDocument/2006/math">
                    <m:r>
                      <a:rPr lang="en-US" altLang="zh-TW" sz="2000" b="0" i="1" smtClean="0">
                        <a:latin typeface="Cambria Math" panose="02040503050406030204" pitchFamily="18" charset="0"/>
                      </a:rPr>
                      <m:t>𝐵</m:t>
                    </m:r>
                    <m:d>
                      <m:dPr>
                        <m:ctrlPr>
                          <a:rPr lang="en-US" altLang="zh-TW" sz="20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zh-TW" sz="2000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  <m:r>
                          <a:rPr lang="en-US" altLang="zh-TW" sz="2000" b="0" i="1" smtClean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altLang="zh-TW" sz="2000" b="0" i="1" smtClean="0">
                            <a:latin typeface="Cambria Math" panose="02040503050406030204" pitchFamily="18" charset="0"/>
                          </a:rPr>
                          <m:t>𝑇</m:t>
                        </m:r>
                      </m:e>
                    </m:d>
                    <m:r>
                      <a:rPr lang="en-US" altLang="zh-TW" sz="20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altLang="zh-TW" sz="2000" b="0" i="1" smtClean="0">
                        <a:latin typeface="Cambria Math" panose="02040503050406030204" pitchFamily="18" charset="0"/>
                      </a:rPr>
                      <m:t>𝐵</m:t>
                    </m:r>
                    <m:r>
                      <a:rPr lang="en-US" altLang="zh-TW" sz="2000" b="0" i="1" smtClean="0">
                        <a:latin typeface="Cambria Math" panose="02040503050406030204" pitchFamily="18" charset="0"/>
                      </a:rPr>
                      <m:t>(0,</m:t>
                    </m:r>
                    <m:r>
                      <a:rPr lang="en-US" altLang="zh-TW" sz="2000" b="0" i="1" smtClean="0">
                        <a:latin typeface="Cambria Math" panose="02040503050406030204" pitchFamily="18" charset="0"/>
                      </a:rPr>
                      <m:t>𝑇</m:t>
                    </m:r>
                    <m:r>
                      <a:rPr lang="en-US" altLang="zh-TW" sz="2000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altLang="zh-TW" sz="2000"/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altLang="zh-TW" sz="20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zh-TW" sz="2000" i="1">
                            <a:latin typeface="Cambria Math" panose="02040503050406030204" pitchFamily="18" charset="0"/>
                          </a:rPr>
                          <m:t>𝑒</m:t>
                        </m:r>
                      </m:e>
                      <m:sup>
                        <m:r>
                          <a:rPr lang="en-US" altLang="zh-TW" sz="2000" i="1">
                            <a:latin typeface="Cambria Math" panose="02040503050406030204" pitchFamily="18" charset="0"/>
                          </a:rPr>
                          <m:t>(</m:t>
                        </m:r>
                        <m:nary>
                          <m:naryPr>
                            <m:ctrlPr>
                              <a:rPr lang="en-US" altLang="zh-TW" sz="2000" i="1" smtClean="0">
                                <a:latin typeface="Cambria Math" panose="02040503050406030204" pitchFamily="18" charset="0"/>
                              </a:rPr>
                            </m:ctrlPr>
                          </m:naryPr>
                          <m:sub>
                            <m:r>
                              <m:rPr>
                                <m:brk m:alnAt="23"/>
                              </m:rPr>
                              <a:rPr lang="en-US" altLang="zh-TW" sz="2000" i="1">
                                <a:latin typeface="Cambria Math" panose="02040503050406030204" pitchFamily="18" charset="0"/>
                              </a:rPr>
                              <m:t>0</m:t>
                            </m:r>
                          </m:sub>
                          <m:sup>
                            <m:r>
                              <a:rPr lang="en-US" altLang="zh-TW" sz="2000" i="1">
                                <a:latin typeface="Cambria Math" panose="02040503050406030204" pitchFamily="18" charset="0"/>
                              </a:rPr>
                              <m:t>𝑡</m:t>
                            </m:r>
                          </m:sup>
                          <m:e>
                            <m:r>
                              <a:rPr lang="en-US" altLang="zh-TW" sz="2000" i="1">
                                <a:latin typeface="Cambria Math" panose="02040503050406030204" pitchFamily="18" charset="0"/>
                              </a:rPr>
                              <m:t>𝑅</m:t>
                            </m:r>
                            <m:d>
                              <m:dPr>
                                <m:ctrlPr>
                                  <a:rPr lang="en-US" altLang="zh-TW" sz="2000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altLang="zh-TW" sz="2000" i="1">
                                    <a:latin typeface="Cambria Math" panose="02040503050406030204" pitchFamily="18" charset="0"/>
                                  </a:rPr>
                                  <m:t>𝑢</m:t>
                                </m:r>
                              </m:e>
                            </m:d>
                            <m:r>
                              <a:rPr lang="en-US" altLang="zh-TW" sz="2000" i="1">
                                <a:latin typeface="Cambria Math" panose="02040503050406030204" pitchFamily="18" charset="0"/>
                              </a:rPr>
                              <m:t>𝑑𝑢</m:t>
                            </m:r>
                          </m:e>
                        </m:nary>
                        <m:r>
                          <a:rPr lang="en-US" altLang="zh-TW" sz="2000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nary>
                          <m:naryPr>
                            <m:ctrlPr>
                              <a:rPr lang="en-US" altLang="zh-TW" sz="2000" i="1">
                                <a:latin typeface="Cambria Math" panose="02040503050406030204" pitchFamily="18" charset="0"/>
                              </a:rPr>
                            </m:ctrlPr>
                          </m:naryPr>
                          <m:sub>
                            <m:r>
                              <m:rPr>
                                <m:brk m:alnAt="23"/>
                              </m:rPr>
                              <a:rPr lang="en-US" altLang="zh-TW" sz="2000" i="1">
                                <a:latin typeface="Cambria Math" panose="02040503050406030204" pitchFamily="18" charset="0"/>
                              </a:rPr>
                              <m:t>0</m:t>
                            </m:r>
                          </m:sub>
                          <m:sup>
                            <m:r>
                              <a:rPr lang="en-US" altLang="zh-TW" sz="2000" i="1">
                                <a:latin typeface="Cambria Math" panose="02040503050406030204" pitchFamily="18" charset="0"/>
                              </a:rPr>
                              <m:t>𝑡</m:t>
                            </m:r>
                          </m:sup>
                          <m:e>
                            <m:sSup>
                              <m:sSupPr>
                                <m:ctrlPr>
                                  <a:rPr lang="en-US" altLang="zh-TW" sz="2000" i="1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zh-TW" altLang="en-US" sz="2000" i="1">
                                    <a:latin typeface="Cambria Math" panose="02040503050406030204" pitchFamily="18" charset="0"/>
                                  </a:rPr>
                                  <m:t>𝜎</m:t>
                                </m:r>
                              </m:e>
                              <m:sup>
                                <m:r>
                                  <a:rPr lang="en-US" altLang="zh-TW" sz="2000" i="1">
                                    <a:latin typeface="Cambria Math" panose="02040503050406030204" pitchFamily="18" charset="0"/>
                                  </a:rPr>
                                  <m:t>∗</m:t>
                                </m:r>
                              </m:sup>
                            </m:sSup>
                            <m:d>
                              <m:dPr>
                                <m:ctrlPr>
                                  <a:rPr lang="en-US" altLang="zh-TW" sz="2000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altLang="zh-TW" sz="2000" i="1">
                                    <a:latin typeface="Cambria Math" panose="02040503050406030204" pitchFamily="18" charset="0"/>
                                  </a:rPr>
                                  <m:t>𝑢</m:t>
                                </m:r>
                                <m:r>
                                  <a:rPr lang="en-US" altLang="zh-TW" sz="2000" i="1">
                                    <a:latin typeface="Cambria Math" panose="02040503050406030204" pitchFamily="18" charset="0"/>
                                  </a:rPr>
                                  <m:t>,</m:t>
                                </m:r>
                                <m:r>
                                  <a:rPr lang="en-US" altLang="zh-TW" sz="2000" i="1">
                                    <a:latin typeface="Cambria Math" panose="02040503050406030204" pitchFamily="18" charset="0"/>
                                  </a:rPr>
                                  <m:t>𝑇</m:t>
                                </m:r>
                              </m:e>
                            </m:d>
                            <m:r>
                              <a:rPr lang="en-US" altLang="zh-TW" sz="2000" i="1">
                                <a:latin typeface="Cambria Math" panose="02040503050406030204" pitchFamily="18" charset="0"/>
                              </a:rPr>
                              <m:t>𝑑</m:t>
                            </m:r>
                            <m:acc>
                              <m:accPr>
                                <m:chr m:val="̃"/>
                                <m:ctrlPr>
                                  <a:rPr lang="en-US" altLang="zh-TW" sz="2000" i="1"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n-US" altLang="zh-TW" sz="2000" i="1">
                                    <a:latin typeface="Cambria Math" panose="02040503050406030204" pitchFamily="18" charset="0"/>
                                  </a:rPr>
                                  <m:t>𝑊</m:t>
                                </m:r>
                              </m:e>
                            </m:acc>
                            <m:d>
                              <m:dPr>
                                <m:ctrlPr>
                                  <a:rPr lang="en-US" altLang="zh-TW" sz="2000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altLang="zh-TW" sz="2000" i="1">
                                    <a:latin typeface="Cambria Math" panose="02040503050406030204" pitchFamily="18" charset="0"/>
                                  </a:rPr>
                                  <m:t>𝑢</m:t>
                                </m:r>
                              </m:e>
                            </m:d>
                          </m:e>
                        </m:nary>
                        <m:r>
                          <a:rPr lang="en-US" altLang="zh-TW" sz="2000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f>
                          <m:fPr>
                            <m:ctrlPr>
                              <a:rPr lang="en-US" altLang="zh-TW" sz="2000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altLang="zh-TW" sz="2000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en-US" altLang="zh-TW" sz="20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den>
                        </m:f>
                        <m:nary>
                          <m:naryPr>
                            <m:ctrlPr>
                              <a:rPr lang="en-US" altLang="zh-TW" sz="2000" i="1">
                                <a:latin typeface="Cambria Math" panose="02040503050406030204" pitchFamily="18" charset="0"/>
                              </a:rPr>
                            </m:ctrlPr>
                          </m:naryPr>
                          <m:sub>
                            <m:r>
                              <m:rPr>
                                <m:brk m:alnAt="23"/>
                              </m:rPr>
                              <a:rPr lang="en-US" altLang="zh-TW" sz="2000" i="1">
                                <a:latin typeface="Cambria Math" panose="02040503050406030204" pitchFamily="18" charset="0"/>
                              </a:rPr>
                              <m:t>0</m:t>
                            </m:r>
                          </m:sub>
                          <m:sup>
                            <m:r>
                              <a:rPr lang="en-US" altLang="zh-TW" sz="2000" i="1">
                                <a:latin typeface="Cambria Math" panose="02040503050406030204" pitchFamily="18" charset="0"/>
                              </a:rPr>
                              <m:t>𝑡</m:t>
                            </m:r>
                          </m:sup>
                          <m:e>
                            <m:sSup>
                              <m:sSupPr>
                                <m:ctrlPr>
                                  <a:rPr lang="en-US" altLang="zh-TW" sz="2000" i="1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zh-TW" altLang="en-US" sz="2000" i="1">
                                    <a:latin typeface="Cambria Math" panose="02040503050406030204" pitchFamily="18" charset="0"/>
                                  </a:rPr>
                                  <m:t>𝜎</m:t>
                                </m:r>
                              </m:e>
                              <m:sup>
                                <m:r>
                                  <a:rPr lang="en-US" altLang="zh-TW" sz="2000" i="1">
                                    <a:latin typeface="Cambria Math" panose="02040503050406030204" pitchFamily="18" charset="0"/>
                                  </a:rPr>
                                  <m:t>∗</m:t>
                                </m:r>
                              </m:sup>
                            </m:sSup>
                            <m:sSup>
                              <m:sSupPr>
                                <m:ctrlPr>
                                  <a:rPr lang="en-US" altLang="zh-TW" sz="2000" i="1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d>
                                  <m:dPr>
                                    <m:ctrlPr>
                                      <a:rPr lang="en-US" altLang="zh-TW" sz="2000" i="1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altLang="zh-TW" sz="2000" i="1">
                                        <a:latin typeface="Cambria Math" panose="02040503050406030204" pitchFamily="18" charset="0"/>
                                      </a:rPr>
                                      <m:t>𝑢</m:t>
                                    </m:r>
                                    <m:r>
                                      <a:rPr lang="en-US" altLang="zh-TW" sz="2000" i="1">
                                        <a:latin typeface="Cambria Math" panose="02040503050406030204" pitchFamily="18" charset="0"/>
                                      </a:rPr>
                                      <m:t>,</m:t>
                                    </m:r>
                                    <m:r>
                                      <a:rPr lang="en-US" altLang="zh-TW" sz="2000" i="1">
                                        <a:latin typeface="Cambria Math" panose="02040503050406030204" pitchFamily="18" charset="0"/>
                                      </a:rPr>
                                      <m:t>𝑇</m:t>
                                    </m:r>
                                  </m:e>
                                </m:d>
                              </m:e>
                              <m:sup>
                                <m:r>
                                  <a:rPr lang="en-US" altLang="zh-TW" sz="2000" i="1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  <m:r>
                              <a:rPr lang="en-US" altLang="zh-TW" sz="2000" i="1">
                                <a:latin typeface="Cambria Math" panose="02040503050406030204" pitchFamily="18" charset="0"/>
                              </a:rPr>
                              <m:t>𝑑𝑢</m:t>
                            </m:r>
                          </m:e>
                        </m:nary>
                        <m:r>
                          <a:rPr lang="en-US" altLang="zh-TW" sz="2000" i="1">
                            <a:latin typeface="Cambria Math" panose="02040503050406030204" pitchFamily="18" charset="0"/>
                          </a:rPr>
                          <m:t>)</m:t>
                        </m:r>
                      </m:sup>
                    </m:sSup>
                  </m:oMath>
                </a14:m>
                <a:endParaRPr lang="en-US" altLang="zh-TW" sz="2000" b="0"/>
              </a:p>
              <a:p>
                <a14:m>
                  <m:oMath xmlns:m="http://schemas.openxmlformats.org/officeDocument/2006/math">
                    <m:r>
                      <a:rPr lang="en-US" altLang="zh-TW" sz="2000" b="0" i="1" smtClean="0">
                        <a:latin typeface="Cambria Math" panose="02040503050406030204" pitchFamily="18" charset="0"/>
                      </a:rPr>
                      <m:t>𝐵</m:t>
                    </m:r>
                    <m:d>
                      <m:dPr>
                        <m:ctrlPr>
                          <a:rPr lang="en-US" altLang="zh-TW" sz="20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zh-TW" sz="2000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  <m:r>
                          <a:rPr lang="en-US" altLang="zh-TW" sz="2000" b="0" i="1" smtClean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altLang="zh-TW" sz="2000" b="0" i="1" smtClean="0">
                            <a:latin typeface="Cambria Math" panose="02040503050406030204" pitchFamily="18" charset="0"/>
                          </a:rPr>
                          <m:t>𝑇</m:t>
                        </m:r>
                      </m:e>
                    </m:d>
                    <m:r>
                      <a:rPr lang="en-US" altLang="zh-TW" sz="20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altLang="zh-TW" sz="20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zh-TW" sz="2000" b="0" i="1" smtClean="0">
                            <a:latin typeface="Cambria Math" panose="02040503050406030204" pitchFamily="18" charset="0"/>
                          </a:rPr>
                          <m:t>𝐵</m:t>
                        </m:r>
                        <m:d>
                          <m:dPr>
                            <m:ctrlPr>
                              <a:rPr lang="en-US" altLang="zh-TW" sz="20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altLang="zh-TW" sz="2000" b="0" i="1" smtClean="0">
                                <a:latin typeface="Cambria Math" panose="02040503050406030204" pitchFamily="18" charset="0"/>
                              </a:rPr>
                              <m:t>0,</m:t>
                            </m:r>
                            <m:r>
                              <a:rPr lang="en-US" altLang="zh-TW" sz="2000" b="0" i="1" smtClean="0">
                                <a:latin typeface="Cambria Math" panose="02040503050406030204" pitchFamily="18" charset="0"/>
                              </a:rPr>
                              <m:t>𝑇</m:t>
                            </m:r>
                          </m:e>
                        </m:d>
                      </m:num>
                      <m:den>
                        <m:r>
                          <a:rPr lang="en-US" altLang="zh-TW" sz="2000" b="0" i="1" smtClean="0">
                            <a:latin typeface="Cambria Math" panose="02040503050406030204" pitchFamily="18" charset="0"/>
                          </a:rPr>
                          <m:t>𝐷</m:t>
                        </m:r>
                        <m:r>
                          <a:rPr lang="en-US" altLang="zh-TW" sz="2000" b="0" i="1" smtClean="0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altLang="zh-TW" sz="2000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  <m:r>
                          <a:rPr lang="en-US" altLang="zh-TW" sz="2000" b="0" i="1" smtClean="0">
                            <a:latin typeface="Cambria Math" panose="02040503050406030204" pitchFamily="18" charset="0"/>
                          </a:rPr>
                          <m:t>)</m:t>
                        </m:r>
                      </m:den>
                    </m:f>
                  </m:oMath>
                </a14:m>
                <a:r>
                  <a:rPr lang="en-US" altLang="zh-TW" sz="2000"/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altLang="zh-TW" sz="20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zh-TW" sz="2000" i="1">
                            <a:latin typeface="Cambria Math" panose="02040503050406030204" pitchFamily="18" charset="0"/>
                          </a:rPr>
                          <m:t>𝑒</m:t>
                        </m:r>
                      </m:e>
                      <m:sup>
                        <m:d>
                          <m:dPr>
                            <m:ctrlPr>
                              <a:rPr lang="en-US" altLang="zh-TW" sz="2000" b="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altLang="zh-TW" sz="2000" b="0" i="1" smtClean="0">
                                <a:latin typeface="Cambria Math" panose="02040503050406030204" pitchFamily="18" charset="0"/>
                              </a:rPr>
                              <m:t>−</m:t>
                            </m:r>
                            <m:nary>
                              <m:naryPr>
                                <m:ctrlPr>
                                  <a:rPr lang="en-US" altLang="zh-TW" sz="2000" i="1">
                                    <a:latin typeface="Cambria Math" panose="02040503050406030204" pitchFamily="18" charset="0"/>
                                  </a:rPr>
                                </m:ctrlPr>
                              </m:naryPr>
                              <m:sub>
                                <m:r>
                                  <m:rPr>
                                    <m:brk m:alnAt="23"/>
                                  </m:rPr>
                                  <a:rPr lang="en-US" altLang="zh-TW" sz="2000" i="1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sub>
                              <m:sup>
                                <m:r>
                                  <a:rPr lang="en-US" altLang="zh-TW" sz="2000" i="1">
                                    <a:latin typeface="Cambria Math" panose="02040503050406030204" pitchFamily="18" charset="0"/>
                                  </a:rPr>
                                  <m:t>𝑡</m:t>
                                </m:r>
                              </m:sup>
                              <m:e>
                                <m:sSup>
                                  <m:sSupPr>
                                    <m:ctrlPr>
                                      <a:rPr lang="en-US" altLang="zh-TW" sz="20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zh-TW" altLang="en-US" sz="2000" i="1">
                                        <a:latin typeface="Cambria Math" panose="02040503050406030204" pitchFamily="18" charset="0"/>
                                      </a:rPr>
                                      <m:t>𝜎</m:t>
                                    </m:r>
                                  </m:e>
                                  <m:sup>
                                    <m:r>
                                      <a:rPr lang="en-US" altLang="zh-TW" sz="2000" i="1">
                                        <a:latin typeface="Cambria Math" panose="02040503050406030204" pitchFamily="18" charset="0"/>
                                      </a:rPr>
                                      <m:t>∗</m:t>
                                    </m:r>
                                  </m:sup>
                                </m:sSup>
                                <m:d>
                                  <m:dPr>
                                    <m:ctrlPr>
                                      <a:rPr lang="en-US" altLang="zh-TW" sz="2000" i="1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altLang="zh-TW" sz="2000" i="1">
                                        <a:latin typeface="Cambria Math" panose="02040503050406030204" pitchFamily="18" charset="0"/>
                                      </a:rPr>
                                      <m:t>𝑢</m:t>
                                    </m:r>
                                    <m:r>
                                      <a:rPr lang="en-US" altLang="zh-TW" sz="2000" i="1">
                                        <a:latin typeface="Cambria Math" panose="02040503050406030204" pitchFamily="18" charset="0"/>
                                      </a:rPr>
                                      <m:t>,</m:t>
                                    </m:r>
                                    <m:r>
                                      <a:rPr lang="en-US" altLang="zh-TW" sz="2000" i="1">
                                        <a:latin typeface="Cambria Math" panose="02040503050406030204" pitchFamily="18" charset="0"/>
                                      </a:rPr>
                                      <m:t>𝑇</m:t>
                                    </m:r>
                                  </m:e>
                                </m:d>
                                <m:r>
                                  <a:rPr lang="en-US" altLang="zh-TW" sz="2000" i="1">
                                    <a:latin typeface="Cambria Math" panose="02040503050406030204" pitchFamily="18" charset="0"/>
                                  </a:rPr>
                                  <m:t>𝑑</m:t>
                                </m:r>
                                <m:acc>
                                  <m:accPr>
                                    <m:chr m:val="̃"/>
                                    <m:ctrlPr>
                                      <a:rPr lang="en-US" altLang="zh-TW" sz="2000" i="1">
                                        <a:latin typeface="Cambria Math" panose="02040503050406030204" pitchFamily="18" charset="0"/>
                                      </a:rPr>
                                    </m:ctrlPr>
                                  </m:accPr>
                                  <m:e>
                                    <m:r>
                                      <a:rPr lang="en-US" altLang="zh-TW" sz="2000" i="1">
                                        <a:latin typeface="Cambria Math" panose="02040503050406030204" pitchFamily="18" charset="0"/>
                                      </a:rPr>
                                      <m:t>𝑊</m:t>
                                    </m:r>
                                  </m:e>
                                </m:acc>
                                <m:d>
                                  <m:dPr>
                                    <m:ctrlPr>
                                      <a:rPr lang="en-US" altLang="zh-TW" sz="2000" i="1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altLang="zh-TW" sz="2000" i="1">
                                        <a:latin typeface="Cambria Math" panose="02040503050406030204" pitchFamily="18" charset="0"/>
                                      </a:rPr>
                                      <m:t>𝑢</m:t>
                                    </m:r>
                                  </m:e>
                                </m:d>
                              </m:e>
                            </m:nary>
                            <m:r>
                              <a:rPr lang="en-US" altLang="zh-TW" sz="2000" b="0" i="1" smtClean="0">
                                <a:latin typeface="Cambria Math" panose="02040503050406030204" pitchFamily="18" charset="0"/>
                              </a:rPr>
                              <m:t>−</m:t>
                            </m:r>
                            <m:f>
                              <m:fPr>
                                <m:ctrlPr>
                                  <a:rPr lang="en-US" altLang="zh-TW" sz="20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US" altLang="zh-TW" sz="2000" b="0" i="1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num>
                              <m:den>
                                <m:r>
                                  <a:rPr lang="en-US" altLang="zh-TW" sz="2000" b="0" i="1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den>
                            </m:f>
                            <m:nary>
                              <m:naryPr>
                                <m:ctrlPr>
                                  <a:rPr lang="en-US" altLang="zh-TW" sz="2000" i="1">
                                    <a:latin typeface="Cambria Math" panose="02040503050406030204" pitchFamily="18" charset="0"/>
                                  </a:rPr>
                                </m:ctrlPr>
                              </m:naryPr>
                              <m:sub>
                                <m:r>
                                  <m:rPr>
                                    <m:brk m:alnAt="23"/>
                                  </m:rPr>
                                  <a:rPr lang="en-US" altLang="zh-TW" sz="2000" i="1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sub>
                              <m:sup>
                                <m:r>
                                  <a:rPr lang="en-US" altLang="zh-TW" sz="2000" i="1">
                                    <a:latin typeface="Cambria Math" panose="02040503050406030204" pitchFamily="18" charset="0"/>
                                  </a:rPr>
                                  <m:t>𝑡</m:t>
                                </m:r>
                              </m:sup>
                              <m:e>
                                <m:sSup>
                                  <m:sSupPr>
                                    <m:ctrlPr>
                                      <a:rPr lang="en-US" altLang="zh-TW" sz="20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zh-TW" altLang="en-US" sz="2000" i="1">
                                        <a:latin typeface="Cambria Math" panose="02040503050406030204" pitchFamily="18" charset="0"/>
                                      </a:rPr>
                                      <m:t>𝜎</m:t>
                                    </m:r>
                                  </m:e>
                                  <m:sup>
                                    <m:r>
                                      <a:rPr lang="en-US" altLang="zh-TW" sz="2000" i="1">
                                        <a:latin typeface="Cambria Math" panose="02040503050406030204" pitchFamily="18" charset="0"/>
                                      </a:rPr>
                                      <m:t>∗</m:t>
                                    </m:r>
                                  </m:sup>
                                </m:sSup>
                                <m:sSup>
                                  <m:sSupPr>
                                    <m:ctrlPr>
                                      <a:rPr lang="en-US" altLang="zh-TW" sz="20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d>
                                      <m:dPr>
                                        <m:ctrlPr>
                                          <a:rPr lang="en-US" altLang="zh-TW" sz="2000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dPr>
                                      <m:e>
                                        <m:r>
                                          <a:rPr lang="en-US" altLang="zh-TW" sz="2000" i="1">
                                            <a:latin typeface="Cambria Math" panose="02040503050406030204" pitchFamily="18" charset="0"/>
                                          </a:rPr>
                                          <m:t>𝑢</m:t>
                                        </m:r>
                                        <m:r>
                                          <a:rPr lang="en-US" altLang="zh-TW" sz="2000" i="1">
                                            <a:latin typeface="Cambria Math" panose="02040503050406030204" pitchFamily="18" charset="0"/>
                                          </a:rPr>
                                          <m:t>,</m:t>
                                        </m:r>
                                        <m:r>
                                          <a:rPr lang="en-US" altLang="zh-TW" sz="2000" i="1">
                                            <a:latin typeface="Cambria Math" panose="02040503050406030204" pitchFamily="18" charset="0"/>
                                          </a:rPr>
                                          <m:t>𝑇</m:t>
                                        </m:r>
                                      </m:e>
                                    </m:d>
                                  </m:e>
                                  <m:sup>
                                    <m:r>
                                      <a:rPr lang="en-US" altLang="zh-TW" sz="2000" i="1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p>
                                </m:sSup>
                                <m:r>
                                  <a:rPr lang="en-US" altLang="zh-TW" sz="2000" i="1">
                                    <a:latin typeface="Cambria Math" panose="02040503050406030204" pitchFamily="18" charset="0"/>
                                  </a:rPr>
                                  <m:t>𝑑𝑢</m:t>
                                </m:r>
                              </m:e>
                            </m:nary>
                          </m:e>
                        </m:d>
                      </m:sup>
                    </m:sSup>
                    <m:r>
                      <a:rPr lang="en-US" altLang="zh-TW" sz="2000" b="0" i="1" smtClean="0">
                        <a:latin typeface="Cambria Math" panose="02040503050406030204" pitchFamily="18" charset="0"/>
                      </a:rPr>
                      <m:t> (10.3.21)</m:t>
                    </m:r>
                  </m:oMath>
                </a14:m>
                <a:r>
                  <a:rPr lang="en-US" altLang="zh-TW" sz="2000" b="0"/>
                  <a:t> </a:t>
                </a:r>
              </a:p>
            </p:txBody>
          </p:sp>
        </mc:Choice>
        <mc:Fallback>
          <p:sp>
            <p:nvSpPr>
              <p:cNvPr id="21" name="內容版面配置區 20">
                <a:extLst>
                  <a:ext uri="{FF2B5EF4-FFF2-40B4-BE49-F238E27FC236}">
                    <a16:creationId xmlns:a16="http://schemas.microsoft.com/office/drawing/2014/main" id="{05183B2E-F5C4-4099-8C26-14A85C5A0544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086712" y="1690688"/>
                <a:ext cx="10515600" cy="4351338"/>
              </a:xfrm>
              <a:blipFill>
                <a:blip r:embed="rId2"/>
                <a:stretch>
                  <a:fillRect l="-2261" t="-560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3" name="文字方塊 22">
                <a:extLst>
                  <a:ext uri="{FF2B5EF4-FFF2-40B4-BE49-F238E27FC236}">
                    <a16:creationId xmlns:a16="http://schemas.microsoft.com/office/drawing/2014/main" id="{ADAFB1A9-0730-49EF-AB67-282F930EC910}"/>
                  </a:ext>
                </a:extLst>
              </p:cNvPr>
              <p:cNvSpPr txBox="1"/>
              <p:nvPr/>
            </p:nvSpPr>
            <p:spPr>
              <a:xfrm>
                <a:off x="6096000" y="1172533"/>
                <a:ext cx="6094070" cy="51815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TW" sz="1800" b="0" i="1" smtClean="0">
                          <a:latin typeface="Cambria Math" panose="02040503050406030204" pitchFamily="18" charset="0"/>
                        </a:rPr>
                        <m:t>𝑑𝐵</m:t>
                      </m:r>
                      <m:d>
                        <m:dPr>
                          <m:ctrlPr>
                            <a:rPr lang="en-US" altLang="zh-TW" sz="1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altLang="zh-TW" sz="1800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  <m:r>
                            <a:rPr lang="en-US" altLang="zh-TW" sz="1800" b="0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altLang="zh-TW" sz="1800" b="0" i="1" smtClean="0">
                              <a:latin typeface="Cambria Math" panose="02040503050406030204" pitchFamily="18" charset="0"/>
                            </a:rPr>
                            <m:t>𝑇</m:t>
                          </m:r>
                        </m:e>
                      </m:d>
                      <m:r>
                        <a:rPr lang="en-US" altLang="zh-TW" sz="18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altLang="zh-TW" sz="1800" b="0" i="1" smtClean="0">
                          <a:latin typeface="Cambria Math" panose="02040503050406030204" pitchFamily="18" charset="0"/>
                        </a:rPr>
                        <m:t>𝑅</m:t>
                      </m:r>
                      <m:d>
                        <m:dPr>
                          <m:ctrlPr>
                            <a:rPr lang="en-US" altLang="zh-TW" sz="1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altLang="zh-TW" sz="1800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</m:d>
                      <m:r>
                        <a:rPr lang="en-US" altLang="zh-TW" sz="1800" b="0" i="1" smtClean="0">
                          <a:latin typeface="Cambria Math" panose="02040503050406030204" pitchFamily="18" charset="0"/>
                        </a:rPr>
                        <m:t>𝐵</m:t>
                      </m:r>
                      <m:d>
                        <m:dPr>
                          <m:ctrlPr>
                            <a:rPr lang="en-US" altLang="zh-TW" sz="1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altLang="zh-TW" sz="1800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  <m:r>
                            <a:rPr lang="en-US" altLang="zh-TW" sz="1800" b="0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altLang="zh-TW" sz="1800" b="0" i="1" smtClean="0">
                              <a:latin typeface="Cambria Math" panose="02040503050406030204" pitchFamily="18" charset="0"/>
                            </a:rPr>
                            <m:t>𝑇</m:t>
                          </m:r>
                        </m:e>
                      </m:d>
                      <m:r>
                        <a:rPr lang="en-US" altLang="zh-TW" sz="1800" b="0" i="1" smtClean="0">
                          <a:latin typeface="Cambria Math" panose="02040503050406030204" pitchFamily="18" charset="0"/>
                        </a:rPr>
                        <m:t>𝑑𝑡</m:t>
                      </m:r>
                      <m:r>
                        <a:rPr lang="en-US" altLang="zh-TW" sz="1800" b="0" i="1" smtClean="0">
                          <a:latin typeface="Cambria Math" panose="02040503050406030204" pitchFamily="18" charset="0"/>
                        </a:rPr>
                        <m:t>−</m:t>
                      </m:r>
                      <m:sSup>
                        <m:sSupPr>
                          <m:ctrlPr>
                            <a:rPr lang="en-US" altLang="zh-TW" sz="18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zh-TW" altLang="en-US" sz="1800" b="0" i="1" smtClean="0">
                              <a:latin typeface="Cambria Math" panose="02040503050406030204" pitchFamily="18" charset="0"/>
                            </a:rPr>
                            <m:t>𝜎</m:t>
                          </m:r>
                        </m:e>
                        <m:sup>
                          <m:r>
                            <a:rPr lang="en-US" altLang="zh-TW" sz="1800" b="0" i="1" smtClean="0">
                              <a:latin typeface="Cambria Math" panose="02040503050406030204" pitchFamily="18" charset="0"/>
                            </a:rPr>
                            <m:t>∗</m:t>
                          </m:r>
                        </m:sup>
                      </m:sSup>
                      <m:d>
                        <m:dPr>
                          <m:ctrlPr>
                            <a:rPr lang="en-US" altLang="zh-TW" sz="1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altLang="zh-TW" sz="1800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  <m:r>
                            <a:rPr lang="en-US" altLang="zh-TW" sz="1800" b="0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altLang="zh-TW" sz="1800" b="0" i="1" smtClean="0">
                              <a:latin typeface="Cambria Math" panose="02040503050406030204" pitchFamily="18" charset="0"/>
                            </a:rPr>
                            <m:t>𝑇</m:t>
                          </m:r>
                        </m:e>
                      </m:d>
                      <m:r>
                        <a:rPr lang="en-US" altLang="zh-TW" sz="1800" b="0" i="1" smtClean="0">
                          <a:latin typeface="Cambria Math" panose="02040503050406030204" pitchFamily="18" charset="0"/>
                        </a:rPr>
                        <m:t>𝐵</m:t>
                      </m:r>
                      <m:d>
                        <m:dPr>
                          <m:ctrlPr>
                            <a:rPr lang="en-US" altLang="zh-TW" sz="1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altLang="zh-TW" sz="1800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  <m:r>
                            <a:rPr lang="en-US" altLang="zh-TW" sz="1800" b="0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altLang="zh-TW" sz="1800" b="0" i="1" smtClean="0">
                              <a:latin typeface="Cambria Math" panose="02040503050406030204" pitchFamily="18" charset="0"/>
                            </a:rPr>
                            <m:t>𝑇</m:t>
                          </m:r>
                        </m:e>
                      </m:d>
                      <m:r>
                        <a:rPr lang="en-US" altLang="zh-TW" sz="1800" b="0" i="1" smtClean="0">
                          <a:latin typeface="Cambria Math" panose="02040503050406030204" pitchFamily="18" charset="0"/>
                        </a:rPr>
                        <m:t>𝑑</m:t>
                      </m:r>
                      <m:acc>
                        <m:accPr>
                          <m:chr m:val="̃"/>
                          <m:ctrlPr>
                            <a:rPr lang="en-US" altLang="zh-TW" sz="1800" b="0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altLang="zh-TW" sz="1800" b="0" i="1" smtClean="0">
                              <a:latin typeface="Cambria Math" panose="02040503050406030204" pitchFamily="18" charset="0"/>
                            </a:rPr>
                            <m:t>𝑊</m:t>
                          </m:r>
                        </m:e>
                      </m:acc>
                      <m:d>
                        <m:dPr>
                          <m:ctrlPr>
                            <a:rPr lang="en-US" altLang="zh-TW" sz="1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altLang="zh-TW" sz="1800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</m:d>
                      <m:r>
                        <a:rPr lang="en-US" altLang="zh-TW" sz="1800" b="0" i="1" smtClean="0">
                          <a:latin typeface="Cambria Math" panose="02040503050406030204" pitchFamily="18" charset="0"/>
                        </a:rPr>
                        <m:t> (10.3.19)</m:t>
                      </m:r>
                    </m:oMath>
                  </m:oMathPara>
                </a14:m>
                <a:endParaRPr lang="en-US" altLang="zh-TW" sz="1800" i="1"/>
              </a:p>
            </p:txBody>
          </p:sp>
        </mc:Choice>
        <mc:Fallback>
          <p:sp>
            <p:nvSpPr>
              <p:cNvPr id="23" name="文字方塊 22">
                <a:extLst>
                  <a:ext uri="{FF2B5EF4-FFF2-40B4-BE49-F238E27FC236}">
                    <a16:creationId xmlns:a16="http://schemas.microsoft.com/office/drawing/2014/main" id="{ADAFB1A9-0730-49EF-AB67-282F930EC91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96000" y="1172533"/>
                <a:ext cx="6094070" cy="518155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5" name="文字方塊 24">
                <a:extLst>
                  <a:ext uri="{FF2B5EF4-FFF2-40B4-BE49-F238E27FC236}">
                    <a16:creationId xmlns:a16="http://schemas.microsoft.com/office/drawing/2014/main" id="{AB7A5D3C-9309-4E5B-9934-327F21D64C26}"/>
                  </a:ext>
                </a:extLst>
              </p:cNvPr>
              <p:cNvSpPr txBox="1"/>
              <p:nvPr/>
            </p:nvSpPr>
            <p:spPr>
              <a:xfrm>
                <a:off x="6096000" y="1690688"/>
                <a:ext cx="6094070" cy="51815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TW" sz="1800" b="0" i="1" smtClean="0">
                          <a:latin typeface="Cambria Math" panose="02040503050406030204" pitchFamily="18" charset="0"/>
                        </a:rPr>
                        <m:t>𝑑𝐵</m:t>
                      </m:r>
                      <m:sSup>
                        <m:sSupPr>
                          <m:ctrlPr>
                            <a:rPr lang="en-US" altLang="zh-TW" sz="18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altLang="zh-TW" sz="18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altLang="zh-TW" sz="1800" b="0" i="1" smtClean="0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  <m:r>
                                <a:rPr lang="en-US" altLang="zh-TW" sz="1800" b="0" i="1" smtClean="0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altLang="zh-TW" sz="1800" b="0" i="1" smtClean="0">
                                  <a:latin typeface="Cambria Math" panose="02040503050406030204" pitchFamily="18" charset="0"/>
                                </a:rPr>
                                <m:t>𝑇</m:t>
                              </m:r>
                            </m:e>
                          </m:d>
                        </m:e>
                        <m:sup>
                          <m:r>
                            <a:rPr lang="en-US" altLang="zh-TW" sz="18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altLang="zh-TW" sz="1800" b="0" i="1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altLang="zh-TW" sz="18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zh-TW" altLang="en-US" sz="1800" b="0" i="1" smtClean="0">
                              <a:latin typeface="Cambria Math" panose="02040503050406030204" pitchFamily="18" charset="0"/>
                            </a:rPr>
                            <m:t>𝜎</m:t>
                          </m:r>
                        </m:e>
                        <m:sup>
                          <m:r>
                            <a:rPr lang="en-US" altLang="zh-TW" sz="1800" b="0" i="1" smtClean="0">
                              <a:latin typeface="Cambria Math" panose="02040503050406030204" pitchFamily="18" charset="0"/>
                            </a:rPr>
                            <m:t>∗</m:t>
                          </m:r>
                        </m:sup>
                      </m:sSup>
                      <m:sSup>
                        <m:sSupPr>
                          <m:ctrlPr>
                            <a:rPr lang="en-US" altLang="zh-TW" sz="18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altLang="zh-TW" sz="18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altLang="zh-TW" sz="1800" b="0" i="1" smtClean="0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  <m:r>
                                <a:rPr lang="en-US" altLang="zh-TW" sz="1800" b="0" i="1" smtClean="0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altLang="zh-TW" sz="1800" b="0" i="1" smtClean="0">
                                  <a:latin typeface="Cambria Math" panose="02040503050406030204" pitchFamily="18" charset="0"/>
                                </a:rPr>
                                <m:t>𝑇</m:t>
                              </m:r>
                            </m:e>
                          </m:d>
                        </m:e>
                        <m:sup>
                          <m:r>
                            <a:rPr lang="en-US" altLang="zh-TW" sz="18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altLang="zh-TW" sz="1800" b="0" i="1" smtClean="0">
                          <a:latin typeface="Cambria Math" panose="02040503050406030204" pitchFamily="18" charset="0"/>
                        </a:rPr>
                        <m:t>𝐵</m:t>
                      </m:r>
                      <m:sSup>
                        <m:sSupPr>
                          <m:ctrlPr>
                            <a:rPr lang="en-US" altLang="zh-TW" sz="18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altLang="zh-TW" sz="18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altLang="zh-TW" sz="1800" b="0" i="1" smtClean="0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  <m:r>
                                <a:rPr lang="en-US" altLang="zh-TW" sz="1800" b="0" i="1" smtClean="0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altLang="zh-TW" sz="1800" b="0" i="1" smtClean="0">
                                  <a:latin typeface="Cambria Math" panose="02040503050406030204" pitchFamily="18" charset="0"/>
                                </a:rPr>
                                <m:t>𝑇</m:t>
                              </m:r>
                            </m:e>
                          </m:d>
                        </m:e>
                        <m:sup>
                          <m:r>
                            <a:rPr lang="en-US" altLang="zh-TW" sz="18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altLang="zh-TW" sz="1800" b="0" i="1" smtClean="0">
                          <a:latin typeface="Cambria Math" panose="02040503050406030204" pitchFamily="18" charset="0"/>
                        </a:rPr>
                        <m:t>𝑑</m:t>
                      </m:r>
                      <m:r>
                        <a:rPr lang="en-US" altLang="zh-TW" sz="1800" b="0" i="1" smtClean="0">
                          <a:latin typeface="Cambria Math" panose="02040503050406030204" pitchFamily="18" charset="0"/>
                        </a:rPr>
                        <m:t>𝑡</m:t>
                      </m:r>
                    </m:oMath>
                  </m:oMathPara>
                </a14:m>
                <a:endParaRPr lang="en-US" altLang="zh-TW" sz="1800" i="1"/>
              </a:p>
            </p:txBody>
          </p:sp>
        </mc:Choice>
        <mc:Fallback>
          <p:sp>
            <p:nvSpPr>
              <p:cNvPr id="25" name="文字方塊 24">
                <a:extLst>
                  <a:ext uri="{FF2B5EF4-FFF2-40B4-BE49-F238E27FC236}">
                    <a16:creationId xmlns:a16="http://schemas.microsoft.com/office/drawing/2014/main" id="{AB7A5D3C-9309-4E5B-9934-327F21D64C2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96000" y="1690688"/>
                <a:ext cx="6094070" cy="518155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7" name="文字方塊 26">
                <a:extLst>
                  <a:ext uri="{FF2B5EF4-FFF2-40B4-BE49-F238E27FC236}">
                    <a16:creationId xmlns:a16="http://schemas.microsoft.com/office/drawing/2014/main" id="{E6E6469A-0F3F-47E9-8F26-F352A47CD2C6}"/>
                  </a:ext>
                </a:extLst>
              </p:cNvPr>
              <p:cNvSpPr txBox="1"/>
              <p:nvPr/>
            </p:nvSpPr>
            <p:spPr>
              <a:xfrm>
                <a:off x="5952592" y="2208843"/>
                <a:ext cx="6094070" cy="464166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TW" sz="1800" b="0" i="1" smtClean="0">
                          <a:latin typeface="Cambria Math" panose="02040503050406030204" pitchFamily="18" charset="0"/>
                        </a:rPr>
                        <m:t>𝐷</m:t>
                      </m:r>
                      <m:d>
                        <m:dPr>
                          <m:ctrlPr>
                            <a:rPr lang="en-US" altLang="zh-TW" sz="1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altLang="zh-TW" sz="1800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</m:d>
                      <m:r>
                        <a:rPr lang="en-US" altLang="zh-TW" sz="1800" b="0" i="1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altLang="zh-TW" sz="18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altLang="zh-TW" sz="1800" b="0" i="1" smtClean="0"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p>
                          <m:r>
                            <a:rPr lang="en-US" altLang="zh-TW" sz="18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nary>
                            <m:naryPr>
                              <m:ctrlPr>
                                <a:rPr lang="en-US" altLang="zh-TW" sz="1800" b="0" i="1" smtClean="0"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>
                              <m:r>
                                <m:rPr>
                                  <m:brk m:alnAt="23"/>
                                </m:rPr>
                                <a:rPr lang="en-US" altLang="zh-TW" sz="18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sub>
                            <m:sup>
                              <m:r>
                                <a:rPr lang="en-US" altLang="zh-TW" sz="1800" b="0" i="1" smtClean="0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sup>
                            <m:e>
                              <m:r>
                                <a:rPr lang="en-US" altLang="zh-TW" sz="1800" b="0" i="1" smtClean="0">
                                  <a:latin typeface="Cambria Math" panose="02040503050406030204" pitchFamily="18" charset="0"/>
                                </a:rPr>
                                <m:t>𝑅</m:t>
                              </m:r>
                              <m:d>
                                <m:dPr>
                                  <m:ctrlPr>
                                    <a:rPr lang="en-US" altLang="zh-TW" sz="18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altLang="zh-TW" sz="1800" b="0" i="1" smtClean="0">
                                      <a:latin typeface="Cambria Math" panose="02040503050406030204" pitchFamily="18" charset="0"/>
                                    </a:rPr>
                                    <m:t>𝑢</m:t>
                                  </m:r>
                                </m:e>
                              </m:d>
                              <m:r>
                                <a:rPr lang="en-US" altLang="zh-TW" sz="1800" b="0" i="1" smtClean="0">
                                  <a:latin typeface="Cambria Math" panose="02040503050406030204" pitchFamily="18" charset="0"/>
                                </a:rPr>
                                <m:t>𝑑𝑢</m:t>
                              </m:r>
                            </m:e>
                          </m:nary>
                        </m:sup>
                      </m:sSup>
                    </m:oMath>
                  </m:oMathPara>
                </a14:m>
                <a:endParaRPr lang="zh-TW" altLang="en-US"/>
              </a:p>
            </p:txBody>
          </p:sp>
        </mc:Choice>
        <mc:Fallback>
          <p:sp>
            <p:nvSpPr>
              <p:cNvPr id="27" name="文字方塊 26">
                <a:extLst>
                  <a:ext uri="{FF2B5EF4-FFF2-40B4-BE49-F238E27FC236}">
                    <a16:creationId xmlns:a16="http://schemas.microsoft.com/office/drawing/2014/main" id="{E6E6469A-0F3F-47E9-8F26-F352A47CD2C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52592" y="2208843"/>
                <a:ext cx="6094070" cy="464166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32" name="群組 31">
            <a:extLst>
              <a:ext uri="{FF2B5EF4-FFF2-40B4-BE49-F238E27FC236}">
                <a16:creationId xmlns:a16="http://schemas.microsoft.com/office/drawing/2014/main" id="{0AF79EE2-4032-433F-8FE4-E96952870D64}"/>
              </a:ext>
            </a:extLst>
          </p:cNvPr>
          <p:cNvGrpSpPr/>
          <p:nvPr/>
        </p:nvGrpSpPr>
        <p:grpSpPr>
          <a:xfrm>
            <a:off x="7951808" y="5725573"/>
            <a:ext cx="4238262" cy="1088426"/>
            <a:chOff x="7951808" y="5725573"/>
            <a:chExt cx="4238262" cy="1088426"/>
          </a:xfrm>
        </p:grpSpPr>
        <p:pic>
          <p:nvPicPr>
            <p:cNvPr id="29" name="圖片 28">
              <a:extLst>
                <a:ext uri="{FF2B5EF4-FFF2-40B4-BE49-F238E27FC236}">
                  <a16:creationId xmlns:a16="http://schemas.microsoft.com/office/drawing/2014/main" id="{B8CD6AE3-115E-440B-820A-E2B61B497382}"/>
                </a:ext>
              </a:extLst>
            </p:cNvPr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7951808" y="5725573"/>
              <a:ext cx="4238262" cy="1088426"/>
            </a:xfrm>
            <a:prstGeom prst="rect">
              <a:avLst/>
            </a:prstGeom>
          </p:spPr>
        </p:pic>
        <p:sp>
          <p:nvSpPr>
            <p:cNvPr id="30" name="矩形 29">
              <a:extLst>
                <a:ext uri="{FF2B5EF4-FFF2-40B4-BE49-F238E27FC236}">
                  <a16:creationId xmlns:a16="http://schemas.microsoft.com/office/drawing/2014/main" id="{D7CA5BE4-039E-45FB-A5C5-E17B9670FD22}"/>
                </a:ext>
              </a:extLst>
            </p:cNvPr>
            <p:cNvSpPr/>
            <p:nvPr/>
          </p:nvSpPr>
          <p:spPr>
            <a:xfrm>
              <a:off x="10394066" y="6291437"/>
              <a:ext cx="219919" cy="219919"/>
            </a:xfrm>
            <a:prstGeom prst="rect">
              <a:avLst/>
            </a:prstGeom>
            <a:solidFill>
              <a:schemeClr val="accent1">
                <a:alpha val="0"/>
              </a:schemeClr>
            </a:solidFill>
            <a:ln w="254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31" name="矩形 30">
              <a:extLst>
                <a:ext uri="{FF2B5EF4-FFF2-40B4-BE49-F238E27FC236}">
                  <a16:creationId xmlns:a16="http://schemas.microsoft.com/office/drawing/2014/main" id="{A5B622CB-381D-41C3-B4CD-3ABBD1FB375F}"/>
                </a:ext>
              </a:extLst>
            </p:cNvPr>
            <p:cNvSpPr/>
            <p:nvPr/>
          </p:nvSpPr>
          <p:spPr>
            <a:xfrm>
              <a:off x="10995328" y="5944230"/>
              <a:ext cx="219919" cy="219919"/>
            </a:xfrm>
            <a:prstGeom prst="rect">
              <a:avLst/>
            </a:prstGeom>
            <a:solidFill>
              <a:schemeClr val="accent1">
                <a:alpha val="0"/>
              </a:schemeClr>
            </a:solidFill>
            <a:ln w="254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28298857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自訂 9">
      <a:majorFont>
        <a:latin typeface="PT Sans"/>
        <a:ea typeface="Taipei Sans TC Beta"/>
        <a:cs typeface=""/>
      </a:majorFont>
      <a:minorFont>
        <a:latin typeface="PT Sans"/>
        <a:ea typeface="Taipei Sans TC Beta Light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15882</TotalTime>
  <Words>917</Words>
  <Application>Microsoft Office PowerPoint</Application>
  <PresentationFormat>寬螢幕</PresentationFormat>
  <Paragraphs>74</Paragraphs>
  <Slides>10</Slides>
  <Notes>4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10</vt:i4>
      </vt:variant>
    </vt:vector>
  </HeadingPairs>
  <TitlesOfParts>
    <vt:vector size="15" baseType="lpstr">
      <vt:lpstr>Arial</vt:lpstr>
      <vt:lpstr>Calibri</vt:lpstr>
      <vt:lpstr>Cambria Math</vt:lpstr>
      <vt:lpstr>PT Sans</vt:lpstr>
      <vt:lpstr>Office 佈景主題</vt:lpstr>
      <vt:lpstr>Theorem 10.3.1 Heath-Jarrow-Morton no-arbitrage condition 10.3.4 HJM Under Risk-Neutral Measure</vt:lpstr>
      <vt:lpstr>Theorem 10.3.1 (HJM no-arbitrage condition)</vt:lpstr>
      <vt:lpstr>Proof</vt:lpstr>
      <vt:lpstr>Proof (cont.)</vt:lpstr>
      <vt:lpstr>10.3.4 HJM Under Risk-Neutral Measure</vt:lpstr>
      <vt:lpstr>10.3.4 HJM Under Risk-Neutral Measure</vt:lpstr>
      <vt:lpstr>10.3.4 HJM Under Risk-Neutral Measure</vt:lpstr>
      <vt:lpstr>Theorem 10.3.2 (Term-structure evolution under risk-neutral measure)</vt:lpstr>
      <vt:lpstr>The solution to the stochastic differential equation (10.3.19) is</vt:lpstr>
      <vt:lpstr>Thanks for listening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9.3.4 Siegel’s Exchange Rate Paradox</dc:title>
  <dc:creator>Ryan Wang</dc:creator>
  <cp:lastModifiedBy>Ryan Wang</cp:lastModifiedBy>
  <cp:revision>98</cp:revision>
  <dcterms:created xsi:type="dcterms:W3CDTF">2023-05-20T11:40:03Z</dcterms:created>
  <dcterms:modified xsi:type="dcterms:W3CDTF">2023-09-05T09:27:21Z</dcterms:modified>
</cp:coreProperties>
</file>